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1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22.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6"/>
  </p:notesMasterIdLst>
  <p:sldIdLst>
    <p:sldId id="535" r:id="rId2"/>
    <p:sldId id="537" r:id="rId3"/>
    <p:sldId id="258" r:id="rId4"/>
    <p:sldId id="543" r:id="rId5"/>
    <p:sldId id="546" r:id="rId6"/>
    <p:sldId id="552" r:id="rId7"/>
    <p:sldId id="554" r:id="rId8"/>
    <p:sldId id="556" r:id="rId9"/>
    <p:sldId id="544" r:id="rId10"/>
    <p:sldId id="567" r:id="rId11"/>
    <p:sldId id="545" r:id="rId12"/>
    <p:sldId id="257" r:id="rId13"/>
    <p:sldId id="259" r:id="rId14"/>
    <p:sldId id="559" r:id="rId15"/>
    <p:sldId id="560" r:id="rId16"/>
    <p:sldId id="561" r:id="rId17"/>
    <p:sldId id="261" r:id="rId18"/>
    <p:sldId id="568" r:id="rId19"/>
    <p:sldId id="569" r:id="rId20"/>
    <p:sldId id="565" r:id="rId21"/>
    <p:sldId id="562" r:id="rId22"/>
    <p:sldId id="566" r:id="rId23"/>
    <p:sldId id="516" r:id="rId24"/>
    <p:sldId id="532" r:id="rId25"/>
    <p:sldId id="531" r:id="rId26"/>
    <p:sldId id="530" r:id="rId27"/>
    <p:sldId id="517" r:id="rId28"/>
    <p:sldId id="518" r:id="rId29"/>
    <p:sldId id="520" r:id="rId30"/>
    <p:sldId id="521" r:id="rId31"/>
    <p:sldId id="496" r:id="rId32"/>
    <p:sldId id="508" r:id="rId33"/>
    <p:sldId id="509" r:id="rId34"/>
    <p:sldId id="511" r:id="rId35"/>
    <p:sldId id="513" r:id="rId36"/>
    <p:sldId id="514" r:id="rId37"/>
    <p:sldId id="512" r:id="rId38"/>
    <p:sldId id="523" r:id="rId39"/>
    <p:sldId id="524" r:id="rId40"/>
    <p:sldId id="526" r:id="rId41"/>
    <p:sldId id="515" r:id="rId42"/>
    <p:sldId id="527" r:id="rId43"/>
    <p:sldId id="528" r:id="rId44"/>
    <p:sldId id="529" r:id="rId45"/>
  </p:sldIdLst>
  <p:sldSz cx="12171363" cy="6838950"/>
  <p:notesSz cx="6858000" cy="9144000"/>
  <p:defaultText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2" userDrawn="1">
          <p15:clr>
            <a:srgbClr val="A4A3A4"/>
          </p15:clr>
        </p15:guide>
        <p15:guide id="2" orient="horz" pos="4246" userDrawn="1">
          <p15:clr>
            <a:srgbClr val="A4A3A4"/>
          </p15:clr>
        </p15:guide>
        <p15:guide id="3" orient="horz" pos="820" userDrawn="1">
          <p15:clr>
            <a:srgbClr val="A4A3A4"/>
          </p15:clr>
        </p15:guide>
        <p15:guide id="4" orient="horz" pos="1062" userDrawn="1">
          <p15:clr>
            <a:srgbClr val="A4A3A4"/>
          </p15:clr>
        </p15:guide>
        <p15:guide id="5" pos="156" userDrawn="1">
          <p15:clr>
            <a:srgbClr val="A4A3A4"/>
          </p15:clr>
        </p15:guide>
        <p15:guide id="6" pos="7574" userDrawn="1">
          <p15:clr>
            <a:srgbClr val="A4A3A4"/>
          </p15:clr>
        </p15:guide>
        <p15:guide id="7" pos="4525" userDrawn="1">
          <p15:clr>
            <a:srgbClr val="A4A3A4"/>
          </p15:clr>
        </p15:guide>
        <p15:guide id="8" pos="552" userDrawn="1">
          <p15:clr>
            <a:srgbClr val="A4A3A4"/>
          </p15:clr>
        </p15:guide>
        <p15:guide id="9" pos="7052" userDrawn="1">
          <p15:clr>
            <a:srgbClr val="A4A3A4"/>
          </p15:clr>
        </p15:guide>
        <p15:guide id="10" pos="3879" userDrawn="1">
          <p15:clr>
            <a:srgbClr val="A4A3A4"/>
          </p15:clr>
        </p15:guide>
        <p15:guide id="11" pos="2877" userDrawn="1">
          <p15:clr>
            <a:srgbClr val="A4A3A4"/>
          </p15:clr>
        </p15:guide>
        <p15:guide id="12" pos="4678" userDrawn="1">
          <p15:clr>
            <a:srgbClr val="A4A3A4"/>
          </p15:clr>
        </p15:guide>
        <p15:guide id="13" pos="3039" userDrawn="1">
          <p15:clr>
            <a:srgbClr val="A4A3A4"/>
          </p15:clr>
        </p15:guide>
        <p15:guide id="14" pos="373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6114"/>
    <a:srgbClr val="000000"/>
    <a:srgbClr val="FFFFF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94" autoAdjust="0"/>
    <p:restoredTop sz="71869" autoAdjust="0"/>
  </p:normalViewPr>
  <p:slideViewPr>
    <p:cSldViewPr snapToGrid="0" snapToObjects="1" showGuides="1">
      <p:cViewPr varScale="1">
        <p:scale>
          <a:sx n="63" d="100"/>
          <a:sy n="63" d="100"/>
        </p:scale>
        <p:origin x="477" y="55"/>
      </p:cViewPr>
      <p:guideLst>
        <p:guide orient="horz" pos="112"/>
        <p:guide orient="horz" pos="4246"/>
        <p:guide orient="horz" pos="820"/>
        <p:guide orient="horz" pos="1062"/>
        <p:guide pos="156"/>
        <p:guide pos="7574"/>
        <p:guide pos="4525"/>
        <p:guide pos="552"/>
        <p:guide pos="7052"/>
        <p:guide pos="3879"/>
        <p:guide pos="2877"/>
        <p:guide pos="4678"/>
        <p:guide pos="3039"/>
        <p:guide pos="373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1.jpeg>
</file>

<file path=ppt/media/image12.jpeg>
</file>

<file path=ppt/media/image13.jpe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png>
</file>

<file path=ppt/media/image54.png>
</file>

<file path=ppt/media/image55.png>
</file>

<file path=ppt/media/image56.png>
</file>

<file path=ppt/media/image57.jpe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468572-F02D-43CE-BFD7-D0486EEC6E6E}" type="datetimeFigureOut">
              <a:rPr lang="en-US" smtClean="0"/>
              <a:t>2/5/2026</a:t>
            </a:fld>
            <a:endParaRPr lang="en-US"/>
          </a:p>
        </p:txBody>
      </p:sp>
      <p:sp>
        <p:nvSpPr>
          <p:cNvPr id="4" name="Slide Image Placeholder 3"/>
          <p:cNvSpPr>
            <a:spLocks noGrp="1" noRot="1" noChangeAspect="1"/>
          </p:cNvSpPr>
          <p:nvPr>
            <p:ph type="sldImg" idx="2"/>
          </p:nvPr>
        </p:nvSpPr>
        <p:spPr>
          <a:xfrm>
            <a:off x="684213" y="1143000"/>
            <a:ext cx="5489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B42BEA-1C9E-4F69-A4DF-43828D1541F6}"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DB42BEA-1C9E-4F69-A4DF-43828D1541F6}" type="slidenum">
              <a:rPr lang="en-US" smtClean="0"/>
              <a:t>1</a:t>
            </a:fld>
            <a:endParaRPr lang="en-US"/>
          </a:p>
        </p:txBody>
      </p:sp>
    </p:spTree>
    <p:extLst>
      <p:ext uri="{BB962C8B-B14F-4D97-AF65-F5344CB8AC3E}">
        <p14:creationId xmlns:p14="http://schemas.microsoft.com/office/powerpoint/2010/main" val="11270097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Foundation models (FMs), which are large models pre-trained on massive datasets and then fine-tuned for specific downstream tasks, have become an effective paradigm in modern machine learning. Nearly all such models are based on the Transformer architecture and its core attention module.</a:t>
            </a:r>
            <a:endParaRPr lang="zh-CN" altLang="en-US" dirty="0"/>
          </a:p>
        </p:txBody>
      </p:sp>
      <p:sp>
        <p:nvSpPr>
          <p:cNvPr id="4" name="灯片编号占位符 3"/>
          <p:cNvSpPr>
            <a:spLocks noGrp="1"/>
          </p:cNvSpPr>
          <p:nvPr>
            <p:ph type="sldNum" sz="quarter" idx="5"/>
          </p:nvPr>
        </p:nvSpPr>
        <p:spPr/>
        <p:txBody>
          <a:bodyPr/>
          <a:lstStyle/>
          <a:p>
            <a:fld id="{7DB42BEA-1C9E-4F69-A4DF-43828D1541F6}" type="slidenum">
              <a:rPr lang="en-US" smtClean="0"/>
              <a:t>11</a:t>
            </a:fld>
            <a:endParaRPr lang="en-US" dirty="0"/>
          </a:p>
        </p:txBody>
      </p:sp>
    </p:spTree>
    <p:extLst>
      <p:ext uri="{BB962C8B-B14F-4D97-AF65-F5344CB8AC3E}">
        <p14:creationId xmlns:p14="http://schemas.microsoft.com/office/powerpoint/2010/main" val="3744354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dirty="0"/>
          </a:p>
        </p:txBody>
      </p:sp>
    </p:spTree>
    <p:extLst>
      <p:ext uri="{BB962C8B-B14F-4D97-AF65-F5344CB8AC3E}">
        <p14:creationId xmlns:p14="http://schemas.microsoft.com/office/powerpoint/2010/main" val="11716434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dirty="0"/>
          </a:p>
        </p:txBody>
      </p:sp>
    </p:spTree>
    <p:extLst>
      <p:ext uri="{BB962C8B-B14F-4D97-AF65-F5344CB8AC3E}">
        <p14:creationId xmlns:p14="http://schemas.microsoft.com/office/powerpoint/2010/main" val="37589509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After run the</a:t>
            </a:r>
            <a:r>
              <a:rPr lang="zh-CN" altLang="en-US" dirty="0"/>
              <a:t> </a:t>
            </a:r>
            <a:r>
              <a:rPr lang="en-US" altLang="zh-CN" dirty="0"/>
              <a:t>training</a:t>
            </a:r>
            <a:r>
              <a:rPr lang="zh-CN" altLang="en-US" dirty="0"/>
              <a:t> </a:t>
            </a:r>
            <a:r>
              <a:rPr lang="en-US" altLang="zh-CN" dirty="0"/>
              <a:t>on</a:t>
            </a:r>
            <a:r>
              <a:rPr lang="zh-CN" altLang="en-US" dirty="0"/>
              <a:t> </a:t>
            </a:r>
            <a:r>
              <a:rPr lang="en-US" altLang="zh-CN" dirty="0"/>
              <a:t>these two models, we are able to identify optimal hyperparameters with a notably short window length, indicating that we don’t need to have complex historical memory structures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dirty="0"/>
          </a:p>
        </p:txBody>
      </p:sp>
    </p:spTree>
    <p:extLst>
      <p:ext uri="{BB962C8B-B14F-4D97-AF65-F5344CB8AC3E}">
        <p14:creationId xmlns:p14="http://schemas.microsoft.com/office/powerpoint/2010/main" val="20781636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a:t>
            </a:r>
            <a:r>
              <a:rPr lang="zh-CN" altLang="en-US" dirty="0"/>
              <a:t> </a:t>
            </a:r>
            <a:r>
              <a:rPr lang="en-US" altLang="zh-CN" dirty="0"/>
              <a:t>can see the key feature of mamba block is the selective SSM part witch ensures the strong ability of historical memory capabilities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 attempted to simplify this part , retaining it’s shorter window memory capability while making it easier to implement on the FPGA</a:t>
            </a:r>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dirty="0"/>
          </a:p>
        </p:txBody>
      </p:sp>
    </p:spTree>
    <p:extLst>
      <p:ext uri="{BB962C8B-B14F-4D97-AF65-F5344CB8AC3E}">
        <p14:creationId xmlns:p14="http://schemas.microsoft.com/office/powerpoint/2010/main" val="17055956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 attempted to simplify this part , retaining it’s shorter window memory capability while making it easier to implement on the FPGA</a:t>
            </a:r>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dirty="0"/>
          </a:p>
        </p:txBody>
      </p:sp>
    </p:spTree>
    <p:extLst>
      <p:ext uri="{BB962C8B-B14F-4D97-AF65-F5344CB8AC3E}">
        <p14:creationId xmlns:p14="http://schemas.microsoft.com/office/powerpoint/2010/main" val="6770422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dirty="0"/>
          </a:p>
        </p:txBody>
      </p:sp>
    </p:spTree>
    <p:extLst>
      <p:ext uri="{BB962C8B-B14F-4D97-AF65-F5344CB8AC3E}">
        <p14:creationId xmlns:p14="http://schemas.microsoft.com/office/powerpoint/2010/main" val="4154656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dirty="0"/>
          </a:p>
        </p:txBody>
      </p:sp>
    </p:spTree>
    <p:extLst>
      <p:ext uri="{BB962C8B-B14F-4D97-AF65-F5344CB8AC3E}">
        <p14:creationId xmlns:p14="http://schemas.microsoft.com/office/powerpoint/2010/main" val="3140309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dirty="0"/>
          </a:p>
        </p:txBody>
      </p:sp>
    </p:spTree>
    <p:extLst>
      <p:ext uri="{BB962C8B-B14F-4D97-AF65-F5344CB8AC3E}">
        <p14:creationId xmlns:p14="http://schemas.microsoft.com/office/powerpoint/2010/main" val="857433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Foundation models (FMs), which are large models pre-trained on massive datasets and then fine-tuned for specific downstream tasks, have become an effective paradigm in modern machine learning. Nearly all such models are based on the Transformer architecture and its core attention module.</a:t>
            </a:r>
            <a:endParaRPr lang="zh-CN" altLang="en-US" dirty="0"/>
          </a:p>
        </p:txBody>
      </p:sp>
      <p:sp>
        <p:nvSpPr>
          <p:cNvPr id="4" name="灯片编号占位符 3"/>
          <p:cNvSpPr>
            <a:spLocks noGrp="1"/>
          </p:cNvSpPr>
          <p:nvPr>
            <p:ph type="sldNum" sz="quarter" idx="5"/>
          </p:nvPr>
        </p:nvSpPr>
        <p:spPr/>
        <p:txBody>
          <a:bodyPr/>
          <a:lstStyle/>
          <a:p>
            <a:fld id="{7DB42BEA-1C9E-4F69-A4DF-43828D1541F6}" type="slidenum">
              <a:rPr lang="en-US" smtClean="0"/>
              <a:t>4</a:t>
            </a:fld>
            <a:endParaRPr lang="en-US" dirty="0"/>
          </a:p>
        </p:txBody>
      </p:sp>
    </p:spTree>
    <p:extLst>
      <p:ext uri="{BB962C8B-B14F-4D97-AF65-F5344CB8AC3E}">
        <p14:creationId xmlns:p14="http://schemas.microsoft.com/office/powerpoint/2010/main" val="19421416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 state space model uses states to describe a system ,such as in this picture ,all the potential positions are states</a:t>
            </a:r>
            <a:endParaRPr lang="zh-CN" altLang="en-US" dirty="0"/>
          </a:p>
        </p:txBody>
      </p:sp>
      <p:sp>
        <p:nvSpPr>
          <p:cNvPr id="4" name="灯片编号占位符 3"/>
          <p:cNvSpPr>
            <a:spLocks noGrp="1"/>
          </p:cNvSpPr>
          <p:nvPr>
            <p:ph type="sldNum" sz="quarter" idx="5"/>
          </p:nvPr>
        </p:nvSpPr>
        <p:spPr/>
        <p:txBody>
          <a:bodyPr/>
          <a:lstStyle/>
          <a:p>
            <a:fld id="{7DB42BEA-1C9E-4F69-A4DF-43828D1541F6}" type="slidenum">
              <a:rPr lang="en-US" smtClean="0"/>
              <a:t>5</a:t>
            </a:fld>
            <a:endParaRPr lang="en-US" dirty="0"/>
          </a:p>
        </p:txBody>
      </p:sp>
    </p:spTree>
    <p:extLst>
      <p:ext uri="{BB962C8B-B14F-4D97-AF65-F5344CB8AC3E}">
        <p14:creationId xmlns:p14="http://schemas.microsoft.com/office/powerpoint/2010/main" val="1657470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And here u can see the first equation illustrates how the state changes, the second shows how the state connected with output </a:t>
            </a:r>
          </a:p>
          <a:p>
            <a:r>
              <a:rPr lang="en-US" altLang="zh-CN" dirty="0"/>
              <a:t>And based on this formula u can easily notice that it’s very similar to </a:t>
            </a:r>
            <a:r>
              <a:rPr lang="en-US" altLang="zh-CN" dirty="0" err="1"/>
              <a:t>rnn</a:t>
            </a:r>
            <a:endParaRPr lang="en-US" altLang="zh-CN" dirty="0"/>
          </a:p>
          <a:p>
            <a:r>
              <a:rPr lang="en-US" altLang="zh-CN" dirty="0"/>
              <a:t> </a:t>
            </a:r>
            <a:endParaRPr lang="zh-CN" altLang="en-US" dirty="0"/>
          </a:p>
        </p:txBody>
      </p:sp>
      <p:sp>
        <p:nvSpPr>
          <p:cNvPr id="4" name="灯片编号占位符 3"/>
          <p:cNvSpPr>
            <a:spLocks noGrp="1"/>
          </p:cNvSpPr>
          <p:nvPr>
            <p:ph type="sldNum" sz="quarter" idx="5"/>
          </p:nvPr>
        </p:nvSpPr>
        <p:spPr/>
        <p:txBody>
          <a:bodyPr/>
          <a:lstStyle/>
          <a:p>
            <a:fld id="{7DB42BEA-1C9E-4F69-A4DF-43828D1541F6}" type="slidenum">
              <a:rPr lang="en-US" smtClean="0"/>
              <a:t>6</a:t>
            </a:fld>
            <a:endParaRPr lang="en-US" dirty="0"/>
          </a:p>
        </p:txBody>
      </p:sp>
    </p:spTree>
    <p:extLst>
      <p:ext uri="{BB962C8B-B14F-4D97-AF65-F5344CB8AC3E}">
        <p14:creationId xmlns:p14="http://schemas.microsoft.com/office/powerpoint/2010/main" val="2054017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structure of them are basically the same, so we can treat them in the same way</a:t>
            </a:r>
            <a:endParaRPr lang="zh-CN" altLang="en-US" dirty="0"/>
          </a:p>
        </p:txBody>
      </p:sp>
      <p:sp>
        <p:nvSpPr>
          <p:cNvPr id="4" name="灯片编号占位符 3"/>
          <p:cNvSpPr>
            <a:spLocks noGrp="1"/>
          </p:cNvSpPr>
          <p:nvPr>
            <p:ph type="sldNum" sz="quarter" idx="5"/>
          </p:nvPr>
        </p:nvSpPr>
        <p:spPr/>
        <p:txBody>
          <a:bodyPr/>
          <a:lstStyle/>
          <a:p>
            <a:fld id="{7DB42BEA-1C9E-4F69-A4DF-43828D1541F6}" type="slidenum">
              <a:rPr lang="en-US" smtClean="0"/>
              <a:t>7</a:t>
            </a:fld>
            <a:endParaRPr lang="en-US" dirty="0"/>
          </a:p>
        </p:txBody>
      </p:sp>
    </p:spTree>
    <p:extLst>
      <p:ext uri="{BB962C8B-B14F-4D97-AF65-F5344CB8AC3E}">
        <p14:creationId xmlns:p14="http://schemas.microsoft.com/office/powerpoint/2010/main" val="20021565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Structured state space models refer to a mathematical framework for sequence modeling that integrates control theory with deep learning. They handle long-term dependencies through state variables and linear matrix transformations. Models like S4 and Mamba utilize structured matrices (e.g., diagonal matrices, polynomial projections) to optimize computations, maintaining linear complexity while preserving sequential memory capabilities. This addresses the quadratic complexity issue of Transformers and is suitable for long-sequence tasks in NLP, computer vision, and other domains. Specific meaning: Based on state transition equations (A, B, C matrices), it achieves efficient sequence modeling through structured parameterization (e.g., low-rank decomposition, polynomial approximation). Compared to traditional RNNs, it constrains state transitions within learnable structured matrices, enabling parallel computation and hardware optimization (e.g., FFT acceleration), thereby resolving the high computational cost of Transformers in long sequences. Extensions: Mamba employs selective state updates (S4 + selective gating), while Spatial-Mamba incorporates spatial fusion mechanisms for visual tasks. By combining semi-decomposable matrices with attention duality, it achieves efficient multimodal modeling, driving breakthroughs in large models for image classification, object detection, and related domains. </a:t>
            </a:r>
          </a:p>
          <a:p>
            <a:endParaRPr lang="zh-CN" altLang="en-US" dirty="0"/>
          </a:p>
        </p:txBody>
      </p:sp>
      <p:sp>
        <p:nvSpPr>
          <p:cNvPr id="4" name="灯片编号占位符 3"/>
          <p:cNvSpPr>
            <a:spLocks noGrp="1"/>
          </p:cNvSpPr>
          <p:nvPr>
            <p:ph type="sldNum" sz="quarter" idx="5"/>
          </p:nvPr>
        </p:nvSpPr>
        <p:spPr/>
        <p:txBody>
          <a:bodyPr/>
          <a:lstStyle/>
          <a:p>
            <a:fld id="{7DB42BEA-1C9E-4F69-A4DF-43828D1541F6}" type="slidenum">
              <a:rPr lang="en-US" smtClean="0"/>
              <a:t>8</a:t>
            </a:fld>
            <a:endParaRPr lang="en-US" dirty="0"/>
          </a:p>
        </p:txBody>
      </p:sp>
    </p:spTree>
    <p:extLst>
      <p:ext uri="{BB962C8B-B14F-4D97-AF65-F5344CB8AC3E}">
        <p14:creationId xmlns:p14="http://schemas.microsoft.com/office/powerpoint/2010/main" val="36004890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Foundation models (FMs), which are large models pre-trained on massive datasets and then fine-tuned for specific downstream tasks, have become an effective paradigm in modern machine learning. Nearly all such models are based on the Transformer architecture and its core attention module.</a:t>
            </a:r>
            <a:endParaRPr lang="zh-CN" altLang="en-US" dirty="0"/>
          </a:p>
        </p:txBody>
      </p:sp>
      <p:sp>
        <p:nvSpPr>
          <p:cNvPr id="4" name="灯片编号占位符 3"/>
          <p:cNvSpPr>
            <a:spLocks noGrp="1"/>
          </p:cNvSpPr>
          <p:nvPr>
            <p:ph type="sldNum" sz="quarter" idx="5"/>
          </p:nvPr>
        </p:nvSpPr>
        <p:spPr/>
        <p:txBody>
          <a:bodyPr/>
          <a:lstStyle/>
          <a:p>
            <a:fld id="{7DB42BEA-1C9E-4F69-A4DF-43828D1541F6}" type="slidenum">
              <a:rPr lang="en-US" smtClean="0"/>
              <a:t>9</a:t>
            </a:fld>
            <a:endParaRPr lang="en-US" dirty="0"/>
          </a:p>
        </p:txBody>
      </p:sp>
    </p:spTree>
    <p:extLst>
      <p:ext uri="{BB962C8B-B14F-4D97-AF65-F5344CB8AC3E}">
        <p14:creationId xmlns:p14="http://schemas.microsoft.com/office/powerpoint/2010/main" val="3728857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Foundation models (FMs), which are large models pre-trained on massive datasets and then fine-tuned for specific downstream tasks, have become an effective paradigm in modern machine learning. Nearly all such models are based on the Transformer architecture and its core attention module.</a:t>
            </a:r>
            <a:endParaRPr lang="zh-CN" altLang="en-US" dirty="0"/>
          </a:p>
        </p:txBody>
      </p:sp>
      <p:sp>
        <p:nvSpPr>
          <p:cNvPr id="4" name="灯片编号占位符 3"/>
          <p:cNvSpPr>
            <a:spLocks noGrp="1"/>
          </p:cNvSpPr>
          <p:nvPr>
            <p:ph type="sldNum" sz="quarter" idx="5"/>
          </p:nvPr>
        </p:nvSpPr>
        <p:spPr/>
        <p:txBody>
          <a:bodyPr/>
          <a:lstStyle/>
          <a:p>
            <a:fld id="{7DB42BEA-1C9E-4F69-A4DF-43828D1541F6}" type="slidenum">
              <a:rPr lang="en-US" smtClean="0"/>
              <a:t>10</a:t>
            </a:fld>
            <a:endParaRPr lang="en-US" dirty="0"/>
          </a:p>
        </p:txBody>
      </p:sp>
    </p:spTree>
    <p:extLst>
      <p:ext uri="{BB962C8B-B14F-4D97-AF65-F5344CB8AC3E}">
        <p14:creationId xmlns:p14="http://schemas.microsoft.com/office/powerpoint/2010/main" val="4628629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slideMaster" Target="../slideMasters/slideMaster1.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15" name="Bildobjekt 14"/>
          <p:cNvPicPr>
            <a:picLocks noChangeAspect="1"/>
          </p:cNvPicPr>
          <p:nvPr userDrawn="1"/>
        </p:nvPicPr>
        <p:blipFill rotWithShape="1">
          <a:blip r:embed="rId2"/>
          <a:srcRect t="1410" b="15718"/>
          <a:stretch>
            <a:fillRect/>
          </a:stretch>
        </p:blipFill>
        <p:spPr>
          <a:xfrm>
            <a:off x="191763" y="188388"/>
            <a:ext cx="11787838" cy="6462175"/>
          </a:xfrm>
          <a:prstGeom prst="rect">
            <a:avLst/>
          </a:prstGeom>
        </p:spPr>
      </p:pic>
      <p:sp>
        <p:nvSpPr>
          <p:cNvPr id="3" name="Rektangel 2"/>
          <p:cNvSpPr/>
          <p:nvPr userDrawn="1"/>
        </p:nvSpPr>
        <p:spPr>
          <a:xfrm>
            <a:off x="5430003" y="1480432"/>
            <a:ext cx="6741360" cy="12988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795"/>
          </a:p>
        </p:txBody>
      </p:sp>
      <p:sp>
        <p:nvSpPr>
          <p:cNvPr id="6" name="Platshållare för text 5"/>
          <p:cNvSpPr>
            <a:spLocks noGrp="1"/>
          </p:cNvSpPr>
          <p:nvPr>
            <p:ph type="body" sz="quarter" idx="10" hasCustomPrompt="1"/>
          </p:nvPr>
        </p:nvSpPr>
        <p:spPr>
          <a:xfrm>
            <a:off x="6842254" y="1518628"/>
            <a:ext cx="4959227" cy="637985"/>
          </a:xfrm>
        </p:spPr>
        <p:txBody>
          <a:bodyPr>
            <a:noAutofit/>
          </a:bodyPr>
          <a:lstStyle>
            <a:lvl1pPr marL="0" indent="0">
              <a:lnSpc>
                <a:spcPct val="100000"/>
              </a:lnSpc>
              <a:spcBef>
                <a:spcPts val="0"/>
              </a:spcBef>
              <a:buNone/>
              <a:defRPr sz="4785" b="0" i="0">
                <a:solidFill>
                  <a:schemeClr val="accent1"/>
                </a:solidFill>
                <a:latin typeface="Times New Roman" panose="02020603050405020304" pitchFamily="18" charset="0"/>
                <a:cs typeface="Times New Roman" panose="02020603050405020304" pitchFamily="18" charset="0"/>
              </a:defRPr>
            </a:lvl1pPr>
          </a:lstStyle>
          <a:p>
            <a:r>
              <a:rPr lang="sv-SE" dirty="0" err="1"/>
              <a:t>Single</a:t>
            </a:r>
            <a:r>
              <a:rPr lang="sv-SE" dirty="0"/>
              <a:t> </a:t>
            </a:r>
            <a:r>
              <a:rPr lang="sv-SE" dirty="0" err="1"/>
              <a:t>line</a:t>
            </a:r>
            <a:r>
              <a:rPr lang="sv-SE" dirty="0"/>
              <a:t> </a:t>
            </a:r>
            <a:r>
              <a:rPr lang="sv-SE" dirty="0" err="1"/>
              <a:t>title</a:t>
            </a:r>
            <a:endParaRPr lang="sv-SE" dirty="0"/>
          </a:p>
        </p:txBody>
      </p:sp>
      <p:sp>
        <p:nvSpPr>
          <p:cNvPr id="12" name="Platshållare för text 11"/>
          <p:cNvSpPr>
            <a:spLocks noGrp="1"/>
          </p:cNvSpPr>
          <p:nvPr>
            <p:ph type="body" sz="quarter" idx="11" hasCustomPrompt="1"/>
          </p:nvPr>
        </p:nvSpPr>
        <p:spPr>
          <a:xfrm>
            <a:off x="6842253" y="2423260"/>
            <a:ext cx="5137348" cy="348447"/>
          </a:xfrm>
        </p:spPr>
        <p:txBody>
          <a:bodyPr>
            <a:noAutofit/>
          </a:bodyPr>
          <a:lstStyle>
            <a:lvl1pPr marL="0" indent="0">
              <a:spcBef>
                <a:spcPts val="0"/>
              </a:spcBef>
              <a:buNone/>
              <a:defRPr sz="1395" b="1" cap="all" spc="50" baseline="0">
                <a:solidFill>
                  <a:schemeClr val="accent1"/>
                </a:solidFill>
              </a:defRPr>
            </a:lvl1pPr>
          </a:lstStyle>
          <a:p>
            <a:r>
              <a:rPr lang="sv-SE" dirty="0" err="1"/>
              <a:t>Subtitle</a:t>
            </a:r>
            <a:r>
              <a:rPr lang="sv-SE" dirty="0"/>
              <a:t>, </a:t>
            </a:r>
            <a:r>
              <a:rPr lang="sv-SE" dirty="0" err="1"/>
              <a:t>name</a:t>
            </a:r>
            <a:r>
              <a:rPr lang="sv-SE" dirty="0"/>
              <a:t>, institution, </a:t>
            </a:r>
            <a:r>
              <a:rPr lang="sv-SE" dirty="0" err="1"/>
              <a:t>year</a:t>
            </a:r>
            <a:r>
              <a:rPr lang="sv-SE" dirty="0"/>
              <a:t> </a:t>
            </a:r>
            <a:r>
              <a:rPr lang="sv-SE" dirty="0" err="1"/>
              <a:t>etc</a:t>
            </a:r>
            <a:endParaRPr lang="sv-SE" dirty="0"/>
          </a:p>
        </p:txBody>
      </p:sp>
      <p:cxnSp>
        <p:nvCxnSpPr>
          <p:cNvPr id="7" name="Rak 6"/>
          <p:cNvCxnSpPr/>
          <p:nvPr userDrawn="1"/>
        </p:nvCxnSpPr>
        <p:spPr>
          <a:xfrm>
            <a:off x="6842254" y="2306806"/>
            <a:ext cx="5137347" cy="0"/>
          </a:xfrm>
          <a:prstGeom prst="line">
            <a:avLst/>
          </a:prstGeom>
          <a:ln w="12700"/>
        </p:spPr>
        <p:style>
          <a:lnRef idx="1">
            <a:schemeClr val="accent1"/>
          </a:lnRef>
          <a:fillRef idx="0">
            <a:schemeClr val="accent1"/>
          </a:fillRef>
          <a:effectRef idx="0">
            <a:schemeClr val="accent1"/>
          </a:effectRef>
          <a:fontRef idx="minor">
            <a:schemeClr val="tx1"/>
          </a:fontRef>
        </p:style>
      </p:cxnSp>
      <p:pic>
        <p:nvPicPr>
          <p:cNvPr id="23" name="Bildobjekt 22"/>
          <p:cNvPicPr>
            <a:picLocks noChangeAspect="1"/>
          </p:cNvPicPr>
          <p:nvPr userDrawn="1"/>
        </p:nvPicPr>
        <p:blipFill>
          <a:blip r:embed="rId3"/>
          <a:stretch>
            <a:fillRect/>
          </a:stretch>
        </p:blipFill>
        <p:spPr>
          <a:xfrm>
            <a:off x="9358608" y="4216012"/>
            <a:ext cx="2812756" cy="2622939"/>
          </a:xfrm>
          <a:prstGeom prst="rect">
            <a:avLst/>
          </a:prstGeom>
        </p:spPr>
      </p:pic>
      <p:pic>
        <p:nvPicPr>
          <p:cNvPr id="9" name="Bildobjekt 8"/>
          <p:cNvPicPr>
            <a:picLocks noChangeAspect="1"/>
          </p:cNvPicPr>
          <p:nvPr userDrawn="1"/>
        </p:nvPicPr>
        <p:blipFill>
          <a:blip r:embed="rId4" cstate="screen"/>
          <a:stretch>
            <a:fillRect/>
          </a:stretch>
        </p:blipFill>
        <p:spPr>
          <a:xfrm>
            <a:off x="5714352" y="1627904"/>
            <a:ext cx="742658" cy="990456"/>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2 lines green">
    <p:spTree>
      <p:nvGrpSpPr>
        <p:cNvPr id="1" name=""/>
        <p:cNvGrpSpPr/>
        <p:nvPr/>
      </p:nvGrpSpPr>
      <p:grpSpPr>
        <a:xfrm>
          <a:off x="0" y="0"/>
          <a:ext cx="0" cy="0"/>
          <a:chOff x="0" y="0"/>
          <a:chExt cx="0" cy="0"/>
        </a:xfrm>
      </p:grpSpPr>
      <p:pic>
        <p:nvPicPr>
          <p:cNvPr id="25" name="Bildobjekt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975" y="180000"/>
            <a:ext cx="11807952" cy="6480048"/>
          </a:xfrm>
          <a:prstGeom prst="rect">
            <a:avLst/>
          </a:prstGeom>
        </p:spPr>
      </p:pic>
      <p:sp>
        <p:nvSpPr>
          <p:cNvPr id="6" name="Rektangel 5"/>
          <p:cNvSpPr/>
          <p:nvPr userDrawn="1"/>
        </p:nvSpPr>
        <p:spPr bwMode="auto">
          <a:xfrm>
            <a:off x="4109337" y="1467998"/>
            <a:ext cx="8062026" cy="18862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cxnSp>
        <p:nvCxnSpPr>
          <p:cNvPr id="11" name="Rak 10"/>
          <p:cNvCxnSpPr/>
          <p:nvPr userDrawn="1"/>
        </p:nvCxnSpPr>
        <p:spPr bwMode="auto">
          <a:xfrm>
            <a:off x="4380178" y="28535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4" name="Bildobjekt 13"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
        <p:nvSpPr>
          <p:cNvPr id="12" name="Rubrik 1"/>
          <p:cNvSpPr>
            <a:spLocks noGrp="1"/>
          </p:cNvSpPr>
          <p:nvPr>
            <p:ph type="ctrTitle" hasCustomPrompt="1"/>
          </p:nvPr>
        </p:nvSpPr>
        <p:spPr>
          <a:xfrm>
            <a:off x="4383598" y="1621776"/>
            <a:ext cx="7490902" cy="1231811"/>
          </a:xfrm>
        </p:spPr>
        <p:txBody>
          <a:bodyPr lIns="0" tIns="97200" rIns="0" bIns="82800"/>
          <a:lstStyle>
            <a:lvl1pPr>
              <a:lnSpc>
                <a:spcPts val="4400"/>
              </a:lnSpc>
              <a:defRPr sz="4000" baseline="0"/>
            </a:lvl1pPr>
          </a:lstStyle>
          <a:p>
            <a:r>
              <a:rPr lang="en-GB" noProof="0" dirty="0"/>
              <a:t>Two-line title</a:t>
            </a:r>
            <a:br>
              <a:rPr lang="en-GB" noProof="0" dirty="0"/>
            </a:br>
            <a:r>
              <a:rPr lang="en-GB" noProof="0" dirty="0"/>
              <a:t>– if one line isn’t enough</a:t>
            </a:r>
          </a:p>
        </p:txBody>
      </p:sp>
      <p:sp>
        <p:nvSpPr>
          <p:cNvPr id="15" name="Underrubrik 2"/>
          <p:cNvSpPr>
            <a:spLocks noGrp="1"/>
          </p:cNvSpPr>
          <p:nvPr>
            <p:ph type="subTitle" idx="1" hasCustomPrompt="1"/>
          </p:nvPr>
        </p:nvSpPr>
        <p:spPr>
          <a:xfrm>
            <a:off x="4383598" y="2971799"/>
            <a:ext cx="7490902" cy="212213"/>
          </a:xfrm>
        </p:spPr>
        <p:txBody>
          <a:bodyPr lIns="0" tIns="0" rIns="0" bIns="0" anchor="t" anchorCtr="0"/>
          <a:lstStyle>
            <a:lvl1pPr marL="0" marR="0" indent="0" algn="l" defTabSz="457200" rtl="0" eaLnBrk="1" fontAlgn="auto" latinLnBrk="0" hangingPunct="1">
              <a:lnSpc>
                <a:spcPct val="100000"/>
              </a:lnSpc>
              <a:spcBef>
                <a:spcPct val="20000"/>
              </a:spcBef>
              <a:spcAft>
                <a:spcPts val="0"/>
              </a:spcAft>
              <a:buClr>
                <a:schemeClr val="tx2"/>
              </a:buClr>
              <a:buSzTx/>
              <a:buFont typeface="Arial" panose="020B0604020202020204"/>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1 line blue">
    <p:spTree>
      <p:nvGrpSpPr>
        <p:cNvPr id="1" name=""/>
        <p:cNvGrpSpPr/>
        <p:nvPr/>
      </p:nvGrpSpPr>
      <p:grpSpPr>
        <a:xfrm>
          <a:off x="0" y="0"/>
          <a:ext cx="0" cy="0"/>
          <a:chOff x="0" y="0"/>
          <a:chExt cx="0" cy="0"/>
        </a:xfrm>
      </p:grpSpPr>
      <p:pic>
        <p:nvPicPr>
          <p:cNvPr id="25" name="Bildobjekt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975" y="180000"/>
            <a:ext cx="11807952" cy="6480048"/>
          </a:xfrm>
          <a:prstGeom prst="rect">
            <a:avLst/>
          </a:prstGeom>
        </p:spPr>
      </p:pic>
      <p:sp>
        <p:nvSpPr>
          <p:cNvPr id="6" name="Rektangel 5"/>
          <p:cNvSpPr/>
          <p:nvPr userDrawn="1"/>
        </p:nvSpPr>
        <p:spPr bwMode="auto">
          <a:xfrm>
            <a:off x="4109337" y="1467998"/>
            <a:ext cx="8062026" cy="12960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sp>
        <p:nvSpPr>
          <p:cNvPr id="9" name="Rubrik 1"/>
          <p:cNvSpPr>
            <a:spLocks noGrp="1"/>
          </p:cNvSpPr>
          <p:nvPr>
            <p:ph type="ctrTitle" hasCustomPrompt="1"/>
          </p:nvPr>
        </p:nvSpPr>
        <p:spPr>
          <a:xfrm>
            <a:off x="4383598" y="1583677"/>
            <a:ext cx="7490902" cy="714380"/>
          </a:xfrm>
        </p:spPr>
        <p:txBody>
          <a:bodyPr lIns="0" tIns="97200" rIns="0" bIns="82800"/>
          <a:lstStyle>
            <a:lvl1pPr>
              <a:defRPr sz="4000" baseline="0"/>
            </a:lvl1pPr>
          </a:lstStyle>
          <a:p>
            <a:r>
              <a:rPr lang="en-GB" noProof="0" dirty="0"/>
              <a:t>Single-line title</a:t>
            </a:r>
          </a:p>
        </p:txBody>
      </p:sp>
      <p:sp>
        <p:nvSpPr>
          <p:cNvPr id="10" name="Underrubrik 2"/>
          <p:cNvSpPr>
            <a:spLocks noGrp="1"/>
          </p:cNvSpPr>
          <p:nvPr>
            <p:ph type="subTitle" idx="1" hasCustomPrompt="1"/>
          </p:nvPr>
        </p:nvSpPr>
        <p:spPr>
          <a:xfrm>
            <a:off x="4383598" y="2400299"/>
            <a:ext cx="7490902" cy="212213"/>
          </a:xfrm>
        </p:spPr>
        <p:txBody>
          <a:bodyPr lIns="0" tIns="0" rIns="0" bIns="0" anchor="t" anchorCtr="0"/>
          <a:lstStyle>
            <a:lvl1pPr marL="0" indent="0" algn="l">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cxnSp>
        <p:nvCxnSpPr>
          <p:cNvPr id="11" name="Rak 10"/>
          <p:cNvCxnSpPr/>
          <p:nvPr userDrawn="1"/>
        </p:nvCxnSpPr>
        <p:spPr bwMode="auto">
          <a:xfrm>
            <a:off x="4380178" y="22820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5" name="Bildobjekt 14"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2 lines blue">
    <p:spTree>
      <p:nvGrpSpPr>
        <p:cNvPr id="1" name=""/>
        <p:cNvGrpSpPr/>
        <p:nvPr/>
      </p:nvGrpSpPr>
      <p:grpSpPr>
        <a:xfrm>
          <a:off x="0" y="0"/>
          <a:ext cx="0" cy="0"/>
          <a:chOff x="0" y="0"/>
          <a:chExt cx="0" cy="0"/>
        </a:xfrm>
      </p:grpSpPr>
      <p:pic>
        <p:nvPicPr>
          <p:cNvPr id="25" name="Bildobjekt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975" y="180000"/>
            <a:ext cx="11807952" cy="6480048"/>
          </a:xfrm>
          <a:prstGeom prst="rect">
            <a:avLst/>
          </a:prstGeom>
        </p:spPr>
      </p:pic>
      <p:sp>
        <p:nvSpPr>
          <p:cNvPr id="6" name="Rektangel 5"/>
          <p:cNvSpPr/>
          <p:nvPr userDrawn="1"/>
        </p:nvSpPr>
        <p:spPr bwMode="auto">
          <a:xfrm>
            <a:off x="4109337" y="1467998"/>
            <a:ext cx="8062026" cy="18862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sp>
        <p:nvSpPr>
          <p:cNvPr id="9" name="Rubrik 1"/>
          <p:cNvSpPr>
            <a:spLocks noGrp="1"/>
          </p:cNvSpPr>
          <p:nvPr>
            <p:ph type="ctrTitle" hasCustomPrompt="1"/>
          </p:nvPr>
        </p:nvSpPr>
        <p:spPr>
          <a:xfrm>
            <a:off x="4383598" y="1621776"/>
            <a:ext cx="7490902" cy="1231811"/>
          </a:xfrm>
        </p:spPr>
        <p:txBody>
          <a:bodyPr lIns="0" tIns="97200" rIns="0" bIns="82800"/>
          <a:lstStyle>
            <a:lvl1pPr>
              <a:lnSpc>
                <a:spcPts val="4400"/>
              </a:lnSpc>
              <a:defRPr sz="4000" baseline="0"/>
            </a:lvl1pPr>
          </a:lstStyle>
          <a:p>
            <a:r>
              <a:rPr lang="en-GB" noProof="0" dirty="0"/>
              <a:t>Two-line title</a:t>
            </a:r>
            <a:br>
              <a:rPr lang="en-GB" noProof="0" dirty="0"/>
            </a:br>
            <a:r>
              <a:rPr lang="en-GB" noProof="0" dirty="0"/>
              <a:t>– if one line isn’t enough</a:t>
            </a:r>
          </a:p>
        </p:txBody>
      </p:sp>
      <p:sp>
        <p:nvSpPr>
          <p:cNvPr id="10" name="Underrubrik 2"/>
          <p:cNvSpPr>
            <a:spLocks noGrp="1"/>
          </p:cNvSpPr>
          <p:nvPr>
            <p:ph type="subTitle" idx="1" hasCustomPrompt="1"/>
          </p:nvPr>
        </p:nvSpPr>
        <p:spPr>
          <a:xfrm>
            <a:off x="4383598" y="2971799"/>
            <a:ext cx="7490902" cy="212213"/>
          </a:xfrm>
        </p:spPr>
        <p:txBody>
          <a:bodyPr lIns="0" tIns="0" rIns="0" bIns="0" anchor="t" anchorCtr="0"/>
          <a:lstStyle>
            <a:lvl1pPr marL="0" indent="0" algn="l">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cxnSp>
        <p:nvCxnSpPr>
          <p:cNvPr id="11" name="Rak 10"/>
          <p:cNvCxnSpPr/>
          <p:nvPr userDrawn="1"/>
        </p:nvCxnSpPr>
        <p:spPr bwMode="auto">
          <a:xfrm>
            <a:off x="4380178" y="28535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4" name="Bildobjekt 13"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1 line beige">
    <p:spTree>
      <p:nvGrpSpPr>
        <p:cNvPr id="1" name=""/>
        <p:cNvGrpSpPr/>
        <p:nvPr/>
      </p:nvGrpSpPr>
      <p:grpSpPr>
        <a:xfrm>
          <a:off x="0" y="0"/>
          <a:ext cx="0" cy="0"/>
          <a:chOff x="0" y="0"/>
          <a:chExt cx="0" cy="0"/>
        </a:xfrm>
      </p:grpSpPr>
      <p:pic>
        <p:nvPicPr>
          <p:cNvPr id="25" name="Bildobjekt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975" y="180000"/>
            <a:ext cx="11807952" cy="6480048"/>
          </a:xfrm>
          <a:prstGeom prst="rect">
            <a:avLst/>
          </a:prstGeom>
        </p:spPr>
      </p:pic>
      <p:sp>
        <p:nvSpPr>
          <p:cNvPr id="6" name="Rektangel 5"/>
          <p:cNvSpPr/>
          <p:nvPr userDrawn="1"/>
        </p:nvSpPr>
        <p:spPr bwMode="auto">
          <a:xfrm>
            <a:off x="4109337" y="1467998"/>
            <a:ext cx="8062026" cy="12960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cxnSp>
        <p:nvCxnSpPr>
          <p:cNvPr id="11" name="Rak 10"/>
          <p:cNvCxnSpPr/>
          <p:nvPr userDrawn="1"/>
        </p:nvCxnSpPr>
        <p:spPr bwMode="auto">
          <a:xfrm>
            <a:off x="4380178" y="22820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4" name="Bildobjekt 13"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
        <p:nvSpPr>
          <p:cNvPr id="12" name="Rubrik 1"/>
          <p:cNvSpPr>
            <a:spLocks noGrp="1"/>
          </p:cNvSpPr>
          <p:nvPr>
            <p:ph type="ctrTitle" hasCustomPrompt="1"/>
          </p:nvPr>
        </p:nvSpPr>
        <p:spPr>
          <a:xfrm>
            <a:off x="4383598" y="1583677"/>
            <a:ext cx="7490902" cy="714380"/>
          </a:xfrm>
        </p:spPr>
        <p:txBody>
          <a:bodyPr lIns="0" tIns="97200" rIns="0" bIns="82800"/>
          <a:lstStyle>
            <a:lvl1pPr>
              <a:defRPr sz="4000" baseline="0"/>
            </a:lvl1pPr>
          </a:lstStyle>
          <a:p>
            <a:r>
              <a:rPr lang="en-GB" noProof="0" dirty="0"/>
              <a:t>Single-line title</a:t>
            </a:r>
          </a:p>
        </p:txBody>
      </p:sp>
      <p:sp>
        <p:nvSpPr>
          <p:cNvPr id="15" name="Underrubrik 2"/>
          <p:cNvSpPr>
            <a:spLocks noGrp="1"/>
          </p:cNvSpPr>
          <p:nvPr>
            <p:ph type="subTitle" idx="1" hasCustomPrompt="1"/>
          </p:nvPr>
        </p:nvSpPr>
        <p:spPr>
          <a:xfrm>
            <a:off x="4383598" y="2400299"/>
            <a:ext cx="7490902" cy="212213"/>
          </a:xfrm>
        </p:spPr>
        <p:txBody>
          <a:bodyPr lIns="0" tIns="0" rIns="0" bIns="0" anchor="t" anchorCtr="0"/>
          <a:lstStyle>
            <a:lvl1pPr marL="0" indent="0" algn="l">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2 lines beige">
    <p:spTree>
      <p:nvGrpSpPr>
        <p:cNvPr id="1" name=""/>
        <p:cNvGrpSpPr/>
        <p:nvPr/>
      </p:nvGrpSpPr>
      <p:grpSpPr>
        <a:xfrm>
          <a:off x="0" y="0"/>
          <a:ext cx="0" cy="0"/>
          <a:chOff x="0" y="0"/>
          <a:chExt cx="0" cy="0"/>
        </a:xfrm>
      </p:grpSpPr>
      <p:pic>
        <p:nvPicPr>
          <p:cNvPr id="25" name="Bildobjekt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975" y="180000"/>
            <a:ext cx="11807952" cy="6480048"/>
          </a:xfrm>
          <a:prstGeom prst="rect">
            <a:avLst/>
          </a:prstGeom>
        </p:spPr>
      </p:pic>
      <p:sp>
        <p:nvSpPr>
          <p:cNvPr id="6" name="Rektangel 5"/>
          <p:cNvSpPr/>
          <p:nvPr userDrawn="1"/>
        </p:nvSpPr>
        <p:spPr bwMode="auto">
          <a:xfrm>
            <a:off x="4109337" y="1467998"/>
            <a:ext cx="8062026" cy="18862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cxnSp>
        <p:nvCxnSpPr>
          <p:cNvPr id="11" name="Rak 10"/>
          <p:cNvCxnSpPr/>
          <p:nvPr userDrawn="1"/>
        </p:nvCxnSpPr>
        <p:spPr bwMode="auto">
          <a:xfrm>
            <a:off x="4380178" y="28535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4" name="Bildobjekt 13"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
        <p:nvSpPr>
          <p:cNvPr id="12" name="Rubrik 1"/>
          <p:cNvSpPr>
            <a:spLocks noGrp="1"/>
          </p:cNvSpPr>
          <p:nvPr>
            <p:ph type="ctrTitle" hasCustomPrompt="1"/>
          </p:nvPr>
        </p:nvSpPr>
        <p:spPr>
          <a:xfrm>
            <a:off x="4383598" y="1621776"/>
            <a:ext cx="7490902" cy="1231811"/>
          </a:xfrm>
        </p:spPr>
        <p:txBody>
          <a:bodyPr lIns="0" tIns="97200" rIns="0" bIns="82800"/>
          <a:lstStyle>
            <a:lvl1pPr>
              <a:lnSpc>
                <a:spcPts val="4400"/>
              </a:lnSpc>
              <a:defRPr sz="4000" baseline="0"/>
            </a:lvl1pPr>
          </a:lstStyle>
          <a:p>
            <a:r>
              <a:rPr lang="en-GB" noProof="0" dirty="0"/>
              <a:t>Two-line title</a:t>
            </a:r>
            <a:br>
              <a:rPr lang="en-GB" noProof="0" dirty="0"/>
            </a:br>
            <a:r>
              <a:rPr lang="en-GB" noProof="0" dirty="0"/>
              <a:t>– if one line isn’t enough</a:t>
            </a:r>
          </a:p>
        </p:txBody>
      </p:sp>
      <p:sp>
        <p:nvSpPr>
          <p:cNvPr id="15" name="Underrubrik 2"/>
          <p:cNvSpPr>
            <a:spLocks noGrp="1"/>
          </p:cNvSpPr>
          <p:nvPr>
            <p:ph type="subTitle" idx="1" hasCustomPrompt="1"/>
          </p:nvPr>
        </p:nvSpPr>
        <p:spPr>
          <a:xfrm>
            <a:off x="4383598" y="2971799"/>
            <a:ext cx="7490902" cy="212213"/>
          </a:xfrm>
        </p:spPr>
        <p:txBody>
          <a:bodyPr lIns="0" tIns="0" rIns="0" bIns="0" anchor="t" anchorCtr="0"/>
          <a:lstStyle>
            <a:lvl1pPr marL="0" marR="0" indent="0" algn="l" defTabSz="457200" rtl="0" eaLnBrk="1" fontAlgn="auto" latinLnBrk="0" hangingPunct="1">
              <a:lnSpc>
                <a:spcPct val="100000"/>
              </a:lnSpc>
              <a:spcBef>
                <a:spcPct val="20000"/>
              </a:spcBef>
              <a:spcAft>
                <a:spcPts val="0"/>
              </a:spcAft>
              <a:buClr>
                <a:schemeClr val="tx2"/>
              </a:buClr>
              <a:buSzTx/>
              <a:buFont typeface="Arial" panose="020B0604020202020204"/>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1 line grey">
    <p:spTree>
      <p:nvGrpSpPr>
        <p:cNvPr id="1" name=""/>
        <p:cNvGrpSpPr/>
        <p:nvPr/>
      </p:nvGrpSpPr>
      <p:grpSpPr>
        <a:xfrm>
          <a:off x="0" y="0"/>
          <a:ext cx="0" cy="0"/>
          <a:chOff x="0" y="0"/>
          <a:chExt cx="0" cy="0"/>
        </a:xfrm>
      </p:grpSpPr>
      <p:pic>
        <p:nvPicPr>
          <p:cNvPr id="25" name="Bildobjekt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975" y="180000"/>
            <a:ext cx="11807952" cy="6480048"/>
          </a:xfrm>
          <a:prstGeom prst="rect">
            <a:avLst/>
          </a:prstGeom>
        </p:spPr>
      </p:pic>
      <p:sp>
        <p:nvSpPr>
          <p:cNvPr id="6" name="Rektangel 5"/>
          <p:cNvSpPr/>
          <p:nvPr userDrawn="1"/>
        </p:nvSpPr>
        <p:spPr bwMode="auto">
          <a:xfrm>
            <a:off x="4109337" y="1467998"/>
            <a:ext cx="8062026" cy="12960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cxnSp>
        <p:nvCxnSpPr>
          <p:cNvPr id="11" name="Rak 10"/>
          <p:cNvCxnSpPr/>
          <p:nvPr userDrawn="1"/>
        </p:nvCxnSpPr>
        <p:spPr bwMode="auto">
          <a:xfrm>
            <a:off x="4380178" y="22820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4" name="Bildobjekt 13"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
        <p:nvSpPr>
          <p:cNvPr id="12" name="Rubrik 1"/>
          <p:cNvSpPr>
            <a:spLocks noGrp="1"/>
          </p:cNvSpPr>
          <p:nvPr>
            <p:ph type="ctrTitle" hasCustomPrompt="1"/>
          </p:nvPr>
        </p:nvSpPr>
        <p:spPr>
          <a:xfrm>
            <a:off x="4383598" y="1583677"/>
            <a:ext cx="7490902" cy="714380"/>
          </a:xfrm>
        </p:spPr>
        <p:txBody>
          <a:bodyPr lIns="0" tIns="97200" rIns="0" bIns="82800"/>
          <a:lstStyle>
            <a:lvl1pPr>
              <a:defRPr sz="4000" baseline="0"/>
            </a:lvl1pPr>
          </a:lstStyle>
          <a:p>
            <a:r>
              <a:rPr lang="en-GB" noProof="0" dirty="0"/>
              <a:t>Single-line title</a:t>
            </a:r>
          </a:p>
        </p:txBody>
      </p:sp>
      <p:sp>
        <p:nvSpPr>
          <p:cNvPr id="15" name="Underrubrik 2"/>
          <p:cNvSpPr>
            <a:spLocks noGrp="1"/>
          </p:cNvSpPr>
          <p:nvPr>
            <p:ph type="subTitle" idx="1" hasCustomPrompt="1"/>
          </p:nvPr>
        </p:nvSpPr>
        <p:spPr>
          <a:xfrm>
            <a:off x="4383598" y="2400299"/>
            <a:ext cx="7490902" cy="212213"/>
          </a:xfrm>
        </p:spPr>
        <p:txBody>
          <a:bodyPr lIns="0" tIns="0" rIns="0" bIns="0" anchor="t" anchorCtr="0"/>
          <a:lstStyle>
            <a:lvl1pPr marL="0" indent="0" algn="l">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2 lines grey">
    <p:spTree>
      <p:nvGrpSpPr>
        <p:cNvPr id="1" name=""/>
        <p:cNvGrpSpPr/>
        <p:nvPr/>
      </p:nvGrpSpPr>
      <p:grpSpPr>
        <a:xfrm>
          <a:off x="0" y="0"/>
          <a:ext cx="0" cy="0"/>
          <a:chOff x="0" y="0"/>
          <a:chExt cx="0" cy="0"/>
        </a:xfrm>
      </p:grpSpPr>
      <p:pic>
        <p:nvPicPr>
          <p:cNvPr id="25" name="Bildobjekt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975" y="180000"/>
            <a:ext cx="11807952" cy="6480048"/>
          </a:xfrm>
          <a:prstGeom prst="rect">
            <a:avLst/>
          </a:prstGeom>
        </p:spPr>
      </p:pic>
      <p:sp>
        <p:nvSpPr>
          <p:cNvPr id="6" name="Rektangel 5"/>
          <p:cNvSpPr/>
          <p:nvPr userDrawn="1"/>
        </p:nvSpPr>
        <p:spPr bwMode="auto">
          <a:xfrm>
            <a:off x="4109337" y="1467998"/>
            <a:ext cx="8062026" cy="18862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cxnSp>
        <p:nvCxnSpPr>
          <p:cNvPr id="11" name="Rak 10"/>
          <p:cNvCxnSpPr/>
          <p:nvPr userDrawn="1"/>
        </p:nvCxnSpPr>
        <p:spPr bwMode="auto">
          <a:xfrm>
            <a:off x="4380178" y="28535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4" name="Bildobjekt 13"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
        <p:nvSpPr>
          <p:cNvPr id="12" name="Rubrik 1"/>
          <p:cNvSpPr>
            <a:spLocks noGrp="1"/>
          </p:cNvSpPr>
          <p:nvPr>
            <p:ph type="ctrTitle" hasCustomPrompt="1"/>
          </p:nvPr>
        </p:nvSpPr>
        <p:spPr>
          <a:xfrm>
            <a:off x="4383598" y="1621776"/>
            <a:ext cx="7490902" cy="1231811"/>
          </a:xfrm>
        </p:spPr>
        <p:txBody>
          <a:bodyPr lIns="0" tIns="97200" rIns="0" bIns="82800"/>
          <a:lstStyle>
            <a:lvl1pPr>
              <a:lnSpc>
                <a:spcPts val="4400"/>
              </a:lnSpc>
              <a:defRPr sz="4000" baseline="0"/>
            </a:lvl1pPr>
          </a:lstStyle>
          <a:p>
            <a:r>
              <a:rPr lang="en-GB" noProof="0" dirty="0"/>
              <a:t>Two-line title</a:t>
            </a:r>
            <a:br>
              <a:rPr lang="en-GB" noProof="0" dirty="0"/>
            </a:br>
            <a:r>
              <a:rPr lang="en-GB" noProof="0" dirty="0"/>
              <a:t>– if one line isn’t enough</a:t>
            </a:r>
          </a:p>
        </p:txBody>
      </p:sp>
      <p:sp>
        <p:nvSpPr>
          <p:cNvPr id="15" name="Underrubrik 2"/>
          <p:cNvSpPr>
            <a:spLocks noGrp="1"/>
          </p:cNvSpPr>
          <p:nvPr>
            <p:ph type="subTitle" idx="1" hasCustomPrompt="1"/>
          </p:nvPr>
        </p:nvSpPr>
        <p:spPr>
          <a:xfrm>
            <a:off x="4383598" y="2971799"/>
            <a:ext cx="7490902" cy="212213"/>
          </a:xfrm>
        </p:spPr>
        <p:txBody>
          <a:bodyPr lIns="0" tIns="0" rIns="0" bIns="0" anchor="t" anchorCtr="0"/>
          <a:lstStyle>
            <a:lvl1pPr marL="0" marR="0" indent="0" algn="l" defTabSz="457200" rtl="0" eaLnBrk="1" fontAlgn="auto" latinLnBrk="0" hangingPunct="1">
              <a:lnSpc>
                <a:spcPct val="100000"/>
              </a:lnSpc>
              <a:spcBef>
                <a:spcPct val="20000"/>
              </a:spcBef>
              <a:spcAft>
                <a:spcPts val="0"/>
              </a:spcAft>
              <a:buClr>
                <a:schemeClr val="tx2"/>
              </a:buClr>
              <a:buSzTx/>
              <a:buFont typeface="Arial" panose="020B0604020202020204"/>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er and text">
    <p:spTree>
      <p:nvGrpSpPr>
        <p:cNvPr id="1" name=""/>
        <p:cNvGrpSpPr/>
        <p:nvPr/>
      </p:nvGrpSpPr>
      <p:grpSpPr>
        <a:xfrm>
          <a:off x="0" y="0"/>
          <a:ext cx="0" cy="0"/>
          <a:chOff x="0" y="0"/>
          <a:chExt cx="0" cy="0"/>
        </a:xfrm>
      </p:grpSpPr>
      <p:sp>
        <p:nvSpPr>
          <p:cNvPr id="2" name="Rubrik 1"/>
          <p:cNvSpPr>
            <a:spLocks noGrp="1"/>
          </p:cNvSpPr>
          <p:nvPr>
            <p:ph type="title" hasCustomPrompt="1"/>
          </p:nvPr>
        </p:nvSpPr>
        <p:spPr>
          <a:xfrm>
            <a:off x="510746" y="256556"/>
            <a:ext cx="11162270" cy="674320"/>
          </a:xfrm>
        </p:spPr>
        <p:txBody>
          <a:bodyPr/>
          <a:lstStyle/>
          <a:p>
            <a:r>
              <a:rPr lang="en-GB" noProof="0" dirty="0"/>
              <a:t>Header</a:t>
            </a:r>
          </a:p>
        </p:txBody>
      </p:sp>
      <p:sp>
        <p:nvSpPr>
          <p:cNvPr id="6" name="Rectangle 3"/>
          <p:cNvSpPr>
            <a:spLocks noGrp="1" noChangeArrowheads="1"/>
          </p:cNvSpPr>
          <p:nvPr>
            <p:ph idx="1" hasCustomPrompt="1"/>
          </p:nvPr>
        </p:nvSpPr>
        <p:spPr bwMode="auto">
          <a:xfrm>
            <a:off x="510746" y="1070919"/>
            <a:ext cx="11162270" cy="5008605"/>
          </a:xfrm>
          <a:prstGeom prst="rect">
            <a:avLst/>
          </a:prstGeom>
          <a:noFill/>
          <a:ln w="9525">
            <a:noFill/>
            <a:miter lim="800000"/>
          </a:ln>
        </p:spPr>
        <p:txBody>
          <a:bodyPr vert="horz" wrap="square" lIns="90516" tIns="45258" rIns="90516" bIns="45258" numCol="1" anchor="t" anchorCtr="0" compatLnSpc="1"/>
          <a:lstStyle>
            <a:lvl1pPr>
              <a:defRPr/>
            </a:lvl1pPr>
          </a:lstStyle>
          <a:p>
            <a:pPr lvl="0"/>
            <a:r>
              <a:rPr lang="en-GB" noProof="0" dirty="0"/>
              <a:t>Add text</a:t>
            </a:r>
          </a:p>
          <a:p>
            <a:pPr lvl="1"/>
            <a:r>
              <a:rPr lang="en-GB" noProof="0" dirty="0"/>
              <a:t>Level two</a:t>
            </a:r>
          </a:p>
          <a:p>
            <a:pPr lvl="2"/>
            <a:r>
              <a:rPr lang="en-GB" noProof="0" dirty="0"/>
              <a:t>Level three</a:t>
            </a:r>
          </a:p>
          <a:p>
            <a:pPr lvl="3"/>
            <a:r>
              <a:rPr lang="en-GB" noProof="0" dirty="0"/>
              <a:t>Level four</a:t>
            </a:r>
          </a:p>
          <a:p>
            <a:pPr lvl="0"/>
            <a:endParaRPr lang="en-GB" noProof="0" dirty="0"/>
          </a:p>
        </p:txBody>
      </p:sp>
      <p:sp>
        <p:nvSpPr>
          <p:cNvPr id="4" name="슬라이드 번호 개체 틀 5"/>
          <p:cNvSpPr>
            <a:spLocks noGrp="1"/>
          </p:cNvSpPr>
          <p:nvPr>
            <p:ph type="sldNum" sz="quarter" idx="12"/>
          </p:nvPr>
        </p:nvSpPr>
        <p:spPr>
          <a:xfrm>
            <a:off x="510746" y="6357296"/>
            <a:ext cx="2743200" cy="365125"/>
          </a:xfrm>
          <a:prstGeom prst="rect">
            <a:avLst/>
          </a:prstGeom>
        </p:spPr>
        <p:txBody>
          <a:bodyPr/>
          <a:lstStyle/>
          <a:p>
            <a:fld id="{9D1B9D8C-A161-4084-924B-59152344AFCF}" type="slidenum">
              <a:rPr lang="ko-KR" altLang="en-US" smtClean="0"/>
              <a:t>‹#›</a:t>
            </a:fld>
            <a:endParaRPr lang="ko-KR"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raph and text">
    <p:spTree>
      <p:nvGrpSpPr>
        <p:cNvPr id="1" name=""/>
        <p:cNvGrpSpPr/>
        <p:nvPr/>
      </p:nvGrpSpPr>
      <p:grpSpPr>
        <a:xfrm>
          <a:off x="0" y="0"/>
          <a:ext cx="0" cy="0"/>
          <a:chOff x="0" y="0"/>
          <a:chExt cx="0" cy="0"/>
        </a:xfrm>
      </p:grpSpPr>
      <p:sp>
        <p:nvSpPr>
          <p:cNvPr id="2" name="Rubrik 1"/>
          <p:cNvSpPr>
            <a:spLocks noGrp="1"/>
          </p:cNvSpPr>
          <p:nvPr>
            <p:ph type="title" hasCustomPrompt="1"/>
          </p:nvPr>
        </p:nvSpPr>
        <p:spPr/>
        <p:txBody>
          <a:bodyPr/>
          <a:lstStyle/>
          <a:p>
            <a:r>
              <a:rPr lang="en-GB" noProof="0" dirty="0"/>
              <a:t>Header</a:t>
            </a:r>
          </a:p>
        </p:txBody>
      </p:sp>
      <p:sp>
        <p:nvSpPr>
          <p:cNvPr id="6" name="Rectangle 3"/>
          <p:cNvSpPr>
            <a:spLocks noGrp="1" noChangeArrowheads="1"/>
          </p:cNvSpPr>
          <p:nvPr>
            <p:ph idx="1" hasCustomPrompt="1"/>
          </p:nvPr>
        </p:nvSpPr>
        <p:spPr bwMode="auto">
          <a:xfrm>
            <a:off x="518984" y="1079157"/>
            <a:ext cx="11158868" cy="4992129"/>
          </a:xfrm>
          <a:prstGeom prst="rect">
            <a:avLst/>
          </a:prstGeom>
          <a:noFill/>
          <a:ln w="9525">
            <a:noFill/>
            <a:miter lim="800000"/>
          </a:ln>
        </p:spPr>
        <p:txBody>
          <a:bodyPr vert="horz" wrap="square" lIns="90516" tIns="45258" rIns="90516" bIns="45258" numCol="1" anchor="t" anchorCtr="0" compatLnSpc="1"/>
          <a:lstStyle/>
          <a:p>
            <a:pPr lvl="0"/>
            <a:r>
              <a:rPr lang="en-GB" noProof="0" dirty="0"/>
              <a:t>Add text</a:t>
            </a:r>
          </a:p>
          <a:p>
            <a:pPr lvl="1"/>
            <a:r>
              <a:rPr lang="en-GB" noProof="0" dirty="0"/>
              <a:t>Level two</a:t>
            </a:r>
          </a:p>
          <a:p>
            <a:pPr lvl="2"/>
            <a:r>
              <a:rPr lang="en-GB" noProof="0" dirty="0"/>
              <a:t>Level three</a:t>
            </a:r>
          </a:p>
          <a:p>
            <a:pPr lvl="3"/>
            <a:r>
              <a:rPr lang="en-GB" noProof="0" dirty="0"/>
              <a:t>Level four</a:t>
            </a:r>
          </a:p>
          <a:p>
            <a:pPr lvl="0"/>
            <a:endParaRPr lang="en-GB" noProof="0" dirty="0"/>
          </a:p>
        </p:txBody>
      </p:sp>
      <p:sp>
        <p:nvSpPr>
          <p:cNvPr id="4" name="슬라이드 번호 개체 틀 5"/>
          <p:cNvSpPr>
            <a:spLocks noGrp="1"/>
          </p:cNvSpPr>
          <p:nvPr>
            <p:ph type="sldNum" sz="quarter" idx="12"/>
          </p:nvPr>
        </p:nvSpPr>
        <p:spPr>
          <a:xfrm>
            <a:off x="518984" y="6375463"/>
            <a:ext cx="2743200" cy="365125"/>
          </a:xfrm>
          <a:prstGeom prst="rect">
            <a:avLst/>
          </a:prstGeom>
        </p:spPr>
        <p:txBody>
          <a:bodyPr/>
          <a:lstStyle/>
          <a:p>
            <a:fld id="{9D1B9D8C-A161-4084-924B-59152344AFCF}" type="slidenum">
              <a:rPr lang="ko-KR" altLang="en-US" smtClean="0"/>
              <a:t>‹#›</a:t>
            </a:fld>
            <a:endParaRPr lang="ko-KR"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Graph and text">
    <p:spTree>
      <p:nvGrpSpPr>
        <p:cNvPr id="1" name=""/>
        <p:cNvGrpSpPr/>
        <p:nvPr/>
      </p:nvGrpSpPr>
      <p:grpSpPr>
        <a:xfrm>
          <a:off x="0" y="0"/>
          <a:ext cx="0" cy="0"/>
          <a:chOff x="0" y="0"/>
          <a:chExt cx="0" cy="0"/>
        </a:xfrm>
      </p:grpSpPr>
      <p:sp>
        <p:nvSpPr>
          <p:cNvPr id="2" name="Rubrik 1"/>
          <p:cNvSpPr>
            <a:spLocks noGrp="1"/>
          </p:cNvSpPr>
          <p:nvPr>
            <p:ph type="title" hasCustomPrompt="1"/>
          </p:nvPr>
        </p:nvSpPr>
        <p:spPr/>
        <p:txBody>
          <a:bodyPr/>
          <a:lstStyle/>
          <a:p>
            <a:r>
              <a:rPr lang="en-GB" noProof="0" dirty="0"/>
              <a:t>Header</a:t>
            </a:r>
          </a:p>
        </p:txBody>
      </p:sp>
      <p:sp>
        <p:nvSpPr>
          <p:cNvPr id="5" name="슬라이드 번호 개체 틀 5">
            <a:extLst>
              <a:ext uri="{FF2B5EF4-FFF2-40B4-BE49-F238E27FC236}">
                <a16:creationId xmlns:a16="http://schemas.microsoft.com/office/drawing/2014/main" id="{9E0B034E-BEEC-4385-B23B-A2951A244E0C}"/>
              </a:ext>
            </a:extLst>
          </p:cNvPr>
          <p:cNvSpPr>
            <a:spLocks noGrp="1"/>
          </p:cNvSpPr>
          <p:nvPr>
            <p:ph type="sldNum" sz="quarter" idx="12"/>
          </p:nvPr>
        </p:nvSpPr>
        <p:spPr>
          <a:xfrm>
            <a:off x="518984" y="6375463"/>
            <a:ext cx="2743200" cy="365125"/>
          </a:xfrm>
          <a:prstGeom prst="rect">
            <a:avLst/>
          </a:prstGeom>
        </p:spPr>
        <p:txBody>
          <a:bodyPr/>
          <a:lstStyle/>
          <a:p>
            <a:fld id="{9D1B9D8C-A161-4084-924B-59152344AFCF}" type="slidenum">
              <a:rPr lang="ko-KR" altLang="en-US" smtClean="0"/>
              <a:t>‹#›</a:t>
            </a:fld>
            <a:endParaRPr lang="ko-KR" altLang="en-US" dirty="0"/>
          </a:p>
        </p:txBody>
      </p:sp>
    </p:spTree>
    <p:extLst>
      <p:ext uri="{BB962C8B-B14F-4D97-AF65-F5344CB8AC3E}">
        <p14:creationId xmlns:p14="http://schemas.microsoft.com/office/powerpoint/2010/main" val="3914195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longer">
    <p:spTree>
      <p:nvGrpSpPr>
        <p:cNvPr id="1" name=""/>
        <p:cNvGrpSpPr/>
        <p:nvPr/>
      </p:nvGrpSpPr>
      <p:grpSpPr>
        <a:xfrm>
          <a:off x="0" y="0"/>
          <a:ext cx="0" cy="0"/>
          <a:chOff x="0" y="0"/>
          <a:chExt cx="0" cy="0"/>
        </a:xfrm>
      </p:grpSpPr>
      <p:pic>
        <p:nvPicPr>
          <p:cNvPr id="18" name="Bildobjekt 17"/>
          <p:cNvPicPr>
            <a:picLocks noChangeAspect="1"/>
          </p:cNvPicPr>
          <p:nvPr userDrawn="1"/>
        </p:nvPicPr>
        <p:blipFill rotWithShape="1">
          <a:blip r:embed="rId2"/>
          <a:srcRect t="1410" b="15718"/>
          <a:stretch>
            <a:fillRect/>
          </a:stretch>
        </p:blipFill>
        <p:spPr>
          <a:xfrm>
            <a:off x="191763" y="188388"/>
            <a:ext cx="11787838" cy="6462175"/>
          </a:xfrm>
          <a:prstGeom prst="rect">
            <a:avLst/>
          </a:prstGeom>
        </p:spPr>
      </p:pic>
      <p:sp>
        <p:nvSpPr>
          <p:cNvPr id="3" name="Rektangel 2"/>
          <p:cNvSpPr/>
          <p:nvPr userDrawn="1"/>
        </p:nvSpPr>
        <p:spPr>
          <a:xfrm>
            <a:off x="5430003" y="1480432"/>
            <a:ext cx="6741360" cy="25853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795"/>
          </a:p>
        </p:txBody>
      </p:sp>
      <p:sp>
        <p:nvSpPr>
          <p:cNvPr id="12" name="Platshållare för text 11"/>
          <p:cNvSpPr>
            <a:spLocks noGrp="1"/>
          </p:cNvSpPr>
          <p:nvPr>
            <p:ph type="body" sz="quarter" idx="11" hasCustomPrompt="1"/>
          </p:nvPr>
        </p:nvSpPr>
        <p:spPr>
          <a:xfrm>
            <a:off x="5844404" y="3489855"/>
            <a:ext cx="6135199" cy="348447"/>
          </a:xfrm>
        </p:spPr>
        <p:txBody>
          <a:bodyPr>
            <a:noAutofit/>
          </a:bodyPr>
          <a:lstStyle>
            <a:lvl1pPr marL="0" marR="0" indent="0" algn="l" defTabSz="911860" rtl="0" eaLnBrk="1" fontAlgn="auto" latinLnBrk="0" hangingPunct="1">
              <a:lnSpc>
                <a:spcPct val="110000"/>
              </a:lnSpc>
              <a:spcBef>
                <a:spcPts val="0"/>
              </a:spcBef>
              <a:spcAft>
                <a:spcPts val="0"/>
              </a:spcAft>
              <a:buClr>
                <a:schemeClr val="accent1"/>
              </a:buClr>
              <a:buSzTx/>
              <a:buFont typeface="Arial" panose="020B0604020202020204" pitchFamily="34" charset="0"/>
              <a:buNone/>
              <a:defRPr sz="1395" b="1" cap="all" spc="50" baseline="0">
                <a:solidFill>
                  <a:schemeClr val="accent1"/>
                </a:solidFill>
              </a:defRPr>
            </a:lvl1pPr>
          </a:lstStyle>
          <a:p>
            <a:r>
              <a:rPr lang="sv-SE" dirty="0" err="1"/>
              <a:t>Subtitle</a:t>
            </a:r>
            <a:r>
              <a:rPr lang="sv-SE" dirty="0"/>
              <a:t>, </a:t>
            </a:r>
            <a:r>
              <a:rPr lang="sv-SE" dirty="0" err="1"/>
              <a:t>name</a:t>
            </a:r>
            <a:r>
              <a:rPr lang="sv-SE" dirty="0"/>
              <a:t>, institution, </a:t>
            </a:r>
            <a:r>
              <a:rPr lang="sv-SE" dirty="0" err="1"/>
              <a:t>year</a:t>
            </a:r>
            <a:r>
              <a:rPr lang="sv-SE" dirty="0"/>
              <a:t> </a:t>
            </a:r>
            <a:r>
              <a:rPr lang="sv-SE" dirty="0" err="1"/>
              <a:t>etc</a:t>
            </a:r>
            <a:endParaRPr lang="sv-SE" dirty="0"/>
          </a:p>
        </p:txBody>
      </p:sp>
      <p:cxnSp>
        <p:nvCxnSpPr>
          <p:cNvPr id="7" name="Rak 6"/>
          <p:cNvCxnSpPr/>
          <p:nvPr userDrawn="1"/>
        </p:nvCxnSpPr>
        <p:spPr>
          <a:xfrm>
            <a:off x="5845019" y="3344378"/>
            <a:ext cx="613446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2" name="Rektangel 2"/>
          <p:cNvSpPr/>
          <p:nvPr userDrawn="1"/>
        </p:nvSpPr>
        <p:spPr>
          <a:xfrm>
            <a:off x="135397" y="1167690"/>
            <a:ext cx="4257034" cy="469527"/>
          </a:xfrm>
          <a:custGeom>
            <a:avLst/>
            <a:gdLst>
              <a:gd name="connsiteX0" fmla="*/ 0 w 4488028"/>
              <a:gd name="connsiteY0" fmla="*/ 0 h 2937993"/>
              <a:gd name="connsiteX1" fmla="*/ 4488028 w 4488028"/>
              <a:gd name="connsiteY1" fmla="*/ 0 h 2937993"/>
              <a:gd name="connsiteX2" fmla="*/ 4488028 w 4488028"/>
              <a:gd name="connsiteY2" fmla="*/ 2937993 h 2937993"/>
              <a:gd name="connsiteX3" fmla="*/ 0 w 4488028"/>
              <a:gd name="connsiteY3" fmla="*/ 2937993 h 2937993"/>
              <a:gd name="connsiteX4" fmla="*/ 0 w 4488028"/>
              <a:gd name="connsiteY4" fmla="*/ 0 h 2937993"/>
              <a:gd name="connsiteX0-1" fmla="*/ 0 w 4488028"/>
              <a:gd name="connsiteY0-2" fmla="*/ 0 h 2937993"/>
              <a:gd name="connsiteX1-3" fmla="*/ 4488028 w 4488028"/>
              <a:gd name="connsiteY1-4" fmla="*/ 0 h 2937993"/>
              <a:gd name="connsiteX2-5" fmla="*/ 0 w 4488028"/>
              <a:gd name="connsiteY2-6" fmla="*/ 2937993 h 2937993"/>
              <a:gd name="connsiteX3-7" fmla="*/ 0 w 4488028"/>
              <a:gd name="connsiteY3-8" fmla="*/ 0 h 2937993"/>
            </a:gdLst>
            <a:ahLst/>
            <a:cxnLst>
              <a:cxn ang="0">
                <a:pos x="connsiteX0-1" y="connsiteY0-2"/>
              </a:cxn>
              <a:cxn ang="0">
                <a:pos x="connsiteX1-3" y="connsiteY1-4"/>
              </a:cxn>
              <a:cxn ang="0">
                <a:pos x="connsiteX2-5" y="connsiteY2-6"/>
              </a:cxn>
              <a:cxn ang="0">
                <a:pos x="connsiteX3-7" y="connsiteY3-8"/>
              </a:cxn>
            </a:cxnLst>
            <a:rect l="l" t="t" r="r" b="b"/>
            <a:pathLst>
              <a:path w="4488028" h="2937993">
                <a:moveTo>
                  <a:pt x="0" y="0"/>
                </a:moveTo>
                <a:lnTo>
                  <a:pt x="4488028" y="0"/>
                </a:lnTo>
                <a:lnTo>
                  <a:pt x="0" y="2937993"/>
                </a:lnTo>
                <a:lnTo>
                  <a:pt x="0" y="0"/>
                </a:lnTo>
                <a:close/>
              </a:path>
            </a:pathLst>
          </a:custGeom>
          <a:gradFill flip="none" rotWithShape="1">
            <a:gsLst>
              <a:gs pos="41000">
                <a:srgbClr val="FFFFFF">
                  <a:alpha val="76000"/>
                </a:srgbClr>
              </a:gs>
              <a:gs pos="50000">
                <a:srgbClr val="FFFFFF">
                  <a:alpha val="0"/>
                </a:srgbClr>
              </a:gs>
            </a:gsLst>
            <a:lin ang="3480000" scaled="0"/>
            <a:tileRect/>
          </a:gradFill>
          <a:ln w="12700" cap="flat">
            <a:noFill/>
            <a:miter lim="400000"/>
          </a:ln>
          <a:effectLst/>
          <a:sp3d/>
        </p:spPr>
        <p:txBody>
          <a:bodyPr rot="0" spcFirstLastPara="1" vertOverflow="overflow" horzOverflow="overflow" vert="horz" wrap="square" lIns="50659" tIns="50659" rIns="50659" bIns="50659" numCol="1" spcCol="38100" rtlCol="0" anchor="ctr">
            <a:spAutoFit/>
          </a:bodyPr>
          <a:lstStyle/>
          <a:p>
            <a:pPr marL="0" marR="0" lvl="0" indent="0" algn="ctr" defTabSz="582295" eaLnBrk="1" fontAlgn="auto" latinLnBrk="0" hangingPunct="0">
              <a:lnSpc>
                <a:spcPct val="100000"/>
              </a:lnSpc>
              <a:spcBef>
                <a:spcPts val="0"/>
              </a:spcBef>
              <a:spcAft>
                <a:spcPts val="0"/>
              </a:spcAft>
              <a:buClrTx/>
              <a:buSzTx/>
              <a:buFontTx/>
              <a:buNone/>
              <a:defRPr/>
            </a:pPr>
            <a:endParaRPr kumimoji="0" lang="sv-SE" sz="2395" b="0" i="0" u="none" strike="noStrike" kern="0" cap="none" spc="0" normalizeH="0" baseline="0" noProof="0">
              <a:ln>
                <a:noFill/>
              </a:ln>
              <a:solidFill>
                <a:srgbClr val="FFFFFF"/>
              </a:solidFill>
              <a:effectLst/>
              <a:uLnTx/>
              <a:uFillTx/>
              <a:latin typeface="Helvetica Light"/>
              <a:sym typeface="Helvetica Light"/>
            </a:endParaRPr>
          </a:p>
        </p:txBody>
      </p:sp>
      <p:sp>
        <p:nvSpPr>
          <p:cNvPr id="16" name="Platshållare för text 5"/>
          <p:cNvSpPr>
            <a:spLocks noGrp="1"/>
          </p:cNvSpPr>
          <p:nvPr>
            <p:ph type="body" sz="quarter" idx="10" hasCustomPrompt="1"/>
          </p:nvPr>
        </p:nvSpPr>
        <p:spPr>
          <a:xfrm>
            <a:off x="5844403" y="1765371"/>
            <a:ext cx="6135199" cy="1564752"/>
          </a:xfrm>
        </p:spPr>
        <p:txBody>
          <a:bodyPr wrap="square">
            <a:spAutoFit/>
          </a:bodyPr>
          <a:lstStyle>
            <a:lvl1pPr marL="0" indent="0">
              <a:lnSpc>
                <a:spcPct val="100000"/>
              </a:lnSpc>
              <a:spcBef>
                <a:spcPts val="0"/>
              </a:spcBef>
              <a:buNone/>
              <a:defRPr sz="4785" b="0" i="0">
                <a:solidFill>
                  <a:schemeClr val="accent1"/>
                </a:solidFill>
                <a:latin typeface="Times New Roman" panose="02020603050405020304" pitchFamily="18" charset="0"/>
                <a:cs typeface="Times New Roman" panose="02020603050405020304" pitchFamily="18" charset="0"/>
              </a:defRPr>
            </a:lvl1pPr>
          </a:lstStyle>
          <a:p>
            <a:r>
              <a:rPr lang="sv-SE" dirty="0" err="1"/>
              <a:t>Title</a:t>
            </a:r>
            <a:r>
              <a:rPr lang="sv-SE" dirty="0"/>
              <a:t> </a:t>
            </a:r>
            <a:r>
              <a:rPr lang="sv-SE" dirty="0" err="1"/>
              <a:t>slide</a:t>
            </a:r>
            <a:r>
              <a:rPr lang="sv-SE" dirty="0"/>
              <a:t> for </a:t>
            </a:r>
            <a:r>
              <a:rPr lang="sv-SE" dirty="0" err="1"/>
              <a:t>longer</a:t>
            </a:r>
            <a:r>
              <a:rPr lang="sv-SE" dirty="0"/>
              <a:t> </a:t>
            </a:r>
            <a:r>
              <a:rPr lang="sv-SE" dirty="0" err="1"/>
              <a:t>titles</a:t>
            </a:r>
            <a:endParaRPr lang="sv-SE" dirty="0"/>
          </a:p>
        </p:txBody>
      </p:sp>
      <p:pic>
        <p:nvPicPr>
          <p:cNvPr id="10" name="Bildobjekt 9"/>
          <p:cNvPicPr>
            <a:picLocks noChangeAspect="1"/>
          </p:cNvPicPr>
          <p:nvPr userDrawn="1"/>
        </p:nvPicPr>
        <p:blipFill>
          <a:blip r:embed="rId3"/>
          <a:stretch>
            <a:fillRect/>
          </a:stretch>
        </p:blipFill>
        <p:spPr>
          <a:xfrm>
            <a:off x="9358608" y="4216012"/>
            <a:ext cx="2812756" cy="2622939"/>
          </a:xfrm>
          <a:prstGeom prst="rect">
            <a:avLst/>
          </a:prstGeom>
        </p:spPr>
      </p:pic>
      <p:pic>
        <p:nvPicPr>
          <p:cNvPr id="13" name="Bildobjekt 12"/>
          <p:cNvPicPr>
            <a:picLocks noChangeAspect="1"/>
          </p:cNvPicPr>
          <p:nvPr userDrawn="1"/>
        </p:nvPicPr>
        <p:blipFill>
          <a:blip r:embed="rId4" cstate="screen"/>
          <a:stretch>
            <a:fillRect/>
          </a:stretch>
        </p:blipFill>
        <p:spPr>
          <a:xfrm>
            <a:off x="476111" y="352158"/>
            <a:ext cx="742658" cy="990456"/>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2" name="Rektangel 1"/>
          <p:cNvSpPr/>
          <p:nvPr userDrawn="1"/>
        </p:nvSpPr>
        <p:spPr>
          <a:xfrm>
            <a:off x="197709" y="381001"/>
            <a:ext cx="11771440" cy="63575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pic>
        <p:nvPicPr>
          <p:cNvPr id="5" name="Bildobjekt 4" descr="LundUniversity_C2line RGB 150.png"/>
          <p:cNvPicPr>
            <a:picLocks noChangeAspect="1"/>
          </p:cNvPicPr>
          <p:nvPr userDrawn="1"/>
        </p:nvPicPr>
        <p:blipFill>
          <a:blip r:embed="rId2"/>
          <a:stretch>
            <a:fillRect/>
          </a:stretch>
        </p:blipFill>
        <p:spPr>
          <a:xfrm>
            <a:off x="4489450" y="1112256"/>
            <a:ext cx="3207776" cy="4285244"/>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Title and bulleted list">
    <p:spTree>
      <p:nvGrpSpPr>
        <p:cNvPr id="1" name=""/>
        <p:cNvGrpSpPr/>
        <p:nvPr/>
      </p:nvGrpSpPr>
      <p:grpSpPr>
        <a:xfrm>
          <a:off x="0" y="0"/>
          <a:ext cx="0" cy="0"/>
          <a:chOff x="0" y="0"/>
          <a:chExt cx="0" cy="0"/>
        </a:xfrm>
      </p:grpSpPr>
      <p:sp>
        <p:nvSpPr>
          <p:cNvPr id="2" name="Rubrik 1"/>
          <p:cNvSpPr>
            <a:spLocks noGrp="1"/>
          </p:cNvSpPr>
          <p:nvPr>
            <p:ph type="title" hasCustomPrompt="1"/>
          </p:nvPr>
        </p:nvSpPr>
        <p:spPr/>
        <p:txBody>
          <a:bodyPr/>
          <a:lstStyle>
            <a:lvl1pPr>
              <a:defRPr/>
            </a:lvl1pPr>
          </a:lstStyle>
          <a:p>
            <a:r>
              <a:rPr lang="en-GB" noProof="0"/>
              <a:t>Title</a:t>
            </a:r>
          </a:p>
        </p:txBody>
      </p:sp>
      <p:sp>
        <p:nvSpPr>
          <p:cNvPr id="3" name="Platshållare för innehåll 2"/>
          <p:cNvSpPr>
            <a:spLocks noGrp="1"/>
          </p:cNvSpPr>
          <p:nvPr>
            <p:ph idx="1" hasCustomPrompt="1"/>
          </p:nvPr>
        </p:nvSpPr>
        <p:spPr>
          <a:xfrm>
            <a:off x="889126" y="1848243"/>
            <a:ext cx="10259772" cy="3562332"/>
          </a:xfrm>
        </p:spPr>
        <p:txBody>
          <a:bodyPr/>
          <a:lstStyle>
            <a:lvl1pPr>
              <a:spcAft>
                <a:spcPts val="0"/>
              </a:spcAft>
              <a:defRPr sz="2195"/>
            </a:lvl1pPr>
            <a:lvl2pPr>
              <a:spcAft>
                <a:spcPts val="0"/>
              </a:spcAft>
              <a:buClr>
                <a:schemeClr val="tx2"/>
              </a:buClr>
              <a:defRPr sz="2195"/>
            </a:lvl2pPr>
            <a:lvl3pPr>
              <a:spcAft>
                <a:spcPts val="0"/>
              </a:spcAft>
              <a:buClr>
                <a:schemeClr val="tx2"/>
              </a:buClr>
              <a:defRPr/>
            </a:lvl3pPr>
            <a:lvl4pPr>
              <a:spcAft>
                <a:spcPts val="0"/>
              </a:spcAft>
              <a:buClr>
                <a:schemeClr val="tx2"/>
              </a:buClr>
              <a:defRPr/>
            </a:lvl4pPr>
          </a:lstStyle>
          <a:p>
            <a:pPr lvl="0"/>
            <a:r>
              <a:rPr lang="en-GB" noProof="0"/>
              <a:t>Add text</a:t>
            </a:r>
          </a:p>
          <a:p>
            <a:pPr lvl="1"/>
            <a:r>
              <a:rPr lang="en-GB" noProof="0"/>
              <a:t>Level two</a:t>
            </a:r>
          </a:p>
          <a:p>
            <a:pPr lvl="2"/>
            <a:r>
              <a:rPr lang="en-GB" noProof="0"/>
              <a:t>Level three</a:t>
            </a:r>
          </a:p>
          <a:p>
            <a:pPr lvl="3"/>
            <a:r>
              <a:rPr lang="en-GB" noProof="0"/>
              <a:t>Level four</a:t>
            </a:r>
          </a:p>
        </p:txBody>
      </p:sp>
      <p:cxnSp>
        <p:nvCxnSpPr>
          <p:cNvPr id="11" name="Rak 10"/>
          <p:cNvCxnSpPr/>
          <p:nvPr userDrawn="1"/>
        </p:nvCxnSpPr>
        <p:spPr bwMode="auto">
          <a:xfrm>
            <a:off x="1007743" y="1499035"/>
            <a:ext cx="10149648"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5" name="Rectangle 25"/>
          <p:cNvSpPr>
            <a:spLocks noGrp="1" noChangeArrowheads="1"/>
          </p:cNvSpPr>
          <p:nvPr>
            <p:ph type="sldNum" sz="quarter" idx="10"/>
          </p:nvPr>
        </p:nvSpPr>
        <p:spPr>
          <a:xfrm>
            <a:off x="0" y="6459626"/>
            <a:ext cx="710534" cy="303143"/>
          </a:xfrm>
          <a:prstGeom prst="rect">
            <a:avLst/>
          </a:prstGeom>
        </p:spPr>
        <p:txBody>
          <a:bodyPr vert="horz" wrap="square" lIns="90516" tIns="45258" rIns="90516" bIns="45258" numCol="1" anchor="t" anchorCtr="0" compatLnSpc="1"/>
          <a:lstStyle>
            <a:lvl1pPr>
              <a:defRPr sz="1595" b="1">
                <a:ea typeface="MS PGothic" panose="020B0600070205080204" pitchFamily="34" charset="-128"/>
              </a:defRPr>
            </a:lvl1pPr>
          </a:lstStyle>
          <a:p>
            <a:fld id="{B3606B9E-5A98-41E4-AEFB-F9B2EA2CEE49}" type="slidenum">
              <a:rPr lang="ko-KR" altLang="en-US" smtClean="0"/>
              <a:t>‹#›</a:t>
            </a:fld>
            <a:endParaRPr lang="en-US" altLang="ko-KR"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多行文本_3项">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t>2026/2/5</a:t>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p:txBody>
          <a:bodyPr/>
          <a:lstStyle/>
          <a:p>
            <a:fld id="{9D1B9D8C-A161-4084-924B-59152344AFCF}" type="slidenum">
              <a:rPr lang="ko-KR" altLang="en-US" smtClean="0"/>
              <a:t>‹#›</a:t>
            </a:fld>
            <a:endParaRPr lang="ko-KR" altLang="en-US"/>
          </a:p>
        </p:txBody>
      </p:sp>
      <p:sp>
        <p:nvSpPr>
          <p:cNvPr id="6" name="标题 5"/>
          <p:cNvSpPr>
            <a:spLocks noGrp="1"/>
          </p:cNvSpPr>
          <p:nvPr>
            <p:ph type="ctrTitle" idx="16385" hasCustomPrompt="1"/>
            <p:custDataLst>
              <p:tags r:id="rId1"/>
            </p:custDataLst>
          </p:nvPr>
        </p:nvSpPr>
        <p:spPr>
          <a:xfrm>
            <a:off x="608552" y="531918"/>
            <a:ext cx="10953940" cy="607907"/>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p>
        </p:txBody>
      </p:sp>
      <p:sp>
        <p:nvSpPr>
          <p:cNvPr id="7" name="装饰  6"/>
          <p:cNvSpPr>
            <a:spLocks noGrp="1"/>
          </p:cNvSpPr>
          <p:nvPr>
            <p:ph type="body" idx="16392" hasCustomPrompt="1"/>
            <p:custDataLst>
              <p:tags r:id="rId2"/>
            </p:custDataLst>
          </p:nvPr>
        </p:nvSpPr>
        <p:spPr>
          <a:xfrm>
            <a:off x="608552" y="1519767"/>
            <a:ext cx="10953940" cy="1469108"/>
          </a:xfrm>
          <a:custGeom>
            <a:avLst/>
            <a:gdLst>
              <a:gd name="connisteX0" fmla="*/ 0 w 10972800"/>
              <a:gd name="connsiteY0" fmla="*/ 203200 h 1473200"/>
              <a:gd name="connisteX1" fmla="*/ 203200 w 10972800"/>
              <a:gd name="connsiteY1" fmla="*/ 0 h 1473200"/>
              <a:gd name="connisteX2" fmla="*/ 10769600 w 10972800"/>
              <a:gd name="connsiteY2" fmla="*/ 0 h 1473200"/>
              <a:gd name="connisteX3" fmla="*/ 10972800 w 10972800"/>
              <a:gd name="connsiteY3" fmla="*/ 203200 h 1473200"/>
              <a:gd name="connisteX4" fmla="*/ 10972800 w 10972800"/>
              <a:gd name="connsiteY4" fmla="*/ 1270000 h 1473200"/>
              <a:gd name="connisteX5" fmla="*/ 10769600 w 10972800"/>
              <a:gd name="connsiteY5" fmla="*/ 1473200 h 1473200"/>
              <a:gd name="connisteX6" fmla="*/ 203200 w 10972800"/>
              <a:gd name="connsiteY6" fmla="*/ 1473200 h 1473200"/>
              <a:gd name="connisteX7" fmla="*/ 0 w 10972800"/>
              <a:gd name="connsiteY7" fmla="*/ 1270000 h 1473200"/>
              <a:gd name="connisteX8" fmla="*/ 0 w 10972800"/>
              <a:gd name="connsiteY8" fmla="*/ 203200 h 1473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0972800" h="1473200">
                <a:moveTo>
                  <a:pt x="0" y="203200"/>
                </a:moveTo>
                <a:cubicBezTo>
                  <a:pt x="0" y="90976"/>
                  <a:pt x="90976" y="0"/>
                  <a:pt x="203200" y="0"/>
                </a:cubicBezTo>
                <a:lnTo>
                  <a:pt x="10769600" y="0"/>
                </a:lnTo>
                <a:cubicBezTo>
                  <a:pt x="10881824" y="0"/>
                  <a:pt x="10972800" y="90976"/>
                  <a:pt x="10972800" y="203200"/>
                </a:cubicBezTo>
                <a:lnTo>
                  <a:pt x="10972800" y="1270000"/>
                </a:lnTo>
                <a:cubicBezTo>
                  <a:pt x="10972800" y="1382224"/>
                  <a:pt x="10881824" y="1473200"/>
                  <a:pt x="10769600" y="1473200"/>
                </a:cubicBezTo>
                <a:lnTo>
                  <a:pt x="203200" y="1473200"/>
                </a:lnTo>
                <a:cubicBezTo>
                  <a:pt x="90976" y="1473200"/>
                  <a:pt x="0" y="1382224"/>
                  <a:pt x="0" y="12700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8" name="文本占位符 7"/>
          <p:cNvSpPr>
            <a:spLocks noGrp="1"/>
          </p:cNvSpPr>
          <p:nvPr>
            <p:ph type="body" idx="16387" hasCustomPrompt="1"/>
            <p:custDataLst>
              <p:tags r:id="rId3"/>
            </p:custDataLst>
          </p:nvPr>
        </p:nvSpPr>
        <p:spPr>
          <a:xfrm>
            <a:off x="931846" y="1887044"/>
            <a:ext cx="874794" cy="734554"/>
          </a:xfr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01</a:t>
            </a:r>
          </a:p>
        </p:txBody>
      </p:sp>
      <p:sp>
        <p:nvSpPr>
          <p:cNvPr id="9" name="文本占位符 8"/>
          <p:cNvSpPr>
            <a:spLocks noGrp="1"/>
          </p:cNvSpPr>
          <p:nvPr>
            <p:ph type="body" idx="16386" hasCustomPrompt="1"/>
            <p:custDataLst>
              <p:tags r:id="rId4"/>
            </p:custDataLst>
          </p:nvPr>
        </p:nvSpPr>
        <p:spPr>
          <a:xfrm>
            <a:off x="2079220" y="1950367"/>
            <a:ext cx="9178996" cy="607907"/>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0" name="装饰  9"/>
          <p:cNvSpPr>
            <a:spLocks noGrp="1"/>
          </p:cNvSpPr>
          <p:nvPr>
            <p:ph type="body" idx="16393" hasCustomPrompt="1"/>
            <p:custDataLst>
              <p:tags r:id="rId5"/>
            </p:custDataLst>
          </p:nvPr>
        </p:nvSpPr>
        <p:spPr>
          <a:xfrm>
            <a:off x="608552" y="3140851"/>
            <a:ext cx="10953940" cy="1469108"/>
          </a:xfrm>
          <a:custGeom>
            <a:avLst/>
            <a:gdLst>
              <a:gd name="connisteX0" fmla="*/ 0 w 10972800"/>
              <a:gd name="connsiteY0" fmla="*/ 203200 h 1473200"/>
              <a:gd name="connisteX1" fmla="*/ 203200 w 10972800"/>
              <a:gd name="connsiteY1" fmla="*/ 0 h 1473200"/>
              <a:gd name="connisteX2" fmla="*/ 10769600 w 10972800"/>
              <a:gd name="connsiteY2" fmla="*/ 0 h 1473200"/>
              <a:gd name="connisteX3" fmla="*/ 10972800 w 10972800"/>
              <a:gd name="connsiteY3" fmla="*/ 203200 h 1473200"/>
              <a:gd name="connisteX4" fmla="*/ 10972800 w 10972800"/>
              <a:gd name="connsiteY4" fmla="*/ 1270000 h 1473200"/>
              <a:gd name="connisteX5" fmla="*/ 10769600 w 10972800"/>
              <a:gd name="connsiteY5" fmla="*/ 1473200 h 1473200"/>
              <a:gd name="connisteX6" fmla="*/ 203200 w 10972800"/>
              <a:gd name="connsiteY6" fmla="*/ 1473200 h 1473200"/>
              <a:gd name="connisteX7" fmla="*/ 0 w 10972800"/>
              <a:gd name="connsiteY7" fmla="*/ 1270000 h 1473200"/>
              <a:gd name="connisteX8" fmla="*/ 0 w 10972800"/>
              <a:gd name="connsiteY8" fmla="*/ 203200 h 1473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0972800" h="1473200">
                <a:moveTo>
                  <a:pt x="0" y="203200"/>
                </a:moveTo>
                <a:cubicBezTo>
                  <a:pt x="0" y="90976"/>
                  <a:pt x="90976" y="0"/>
                  <a:pt x="203200" y="0"/>
                </a:cubicBezTo>
                <a:lnTo>
                  <a:pt x="10769600" y="0"/>
                </a:lnTo>
                <a:cubicBezTo>
                  <a:pt x="10881824" y="0"/>
                  <a:pt x="10972800" y="90976"/>
                  <a:pt x="10972800" y="203200"/>
                </a:cubicBezTo>
                <a:lnTo>
                  <a:pt x="10972800" y="1270000"/>
                </a:lnTo>
                <a:cubicBezTo>
                  <a:pt x="10972800" y="1382224"/>
                  <a:pt x="10881824" y="1473200"/>
                  <a:pt x="10769600" y="1473200"/>
                </a:cubicBezTo>
                <a:lnTo>
                  <a:pt x="203200" y="1473200"/>
                </a:lnTo>
                <a:cubicBezTo>
                  <a:pt x="90976" y="1473200"/>
                  <a:pt x="0" y="1382224"/>
                  <a:pt x="0" y="12700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1" name="文本占位符 10"/>
          <p:cNvSpPr>
            <a:spLocks noGrp="1"/>
          </p:cNvSpPr>
          <p:nvPr>
            <p:ph type="body" idx="16389" hasCustomPrompt="1"/>
            <p:custDataLst>
              <p:tags r:id="rId6"/>
            </p:custDataLst>
          </p:nvPr>
        </p:nvSpPr>
        <p:spPr>
          <a:xfrm>
            <a:off x="931846" y="3508128"/>
            <a:ext cx="874794" cy="734554"/>
          </a:xfr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02</a:t>
            </a:r>
          </a:p>
        </p:txBody>
      </p:sp>
      <p:sp>
        <p:nvSpPr>
          <p:cNvPr id="12" name="文本占位符 11"/>
          <p:cNvSpPr>
            <a:spLocks noGrp="1"/>
          </p:cNvSpPr>
          <p:nvPr>
            <p:ph type="body" idx="16388" hasCustomPrompt="1"/>
            <p:custDataLst>
              <p:tags r:id="rId7"/>
            </p:custDataLst>
          </p:nvPr>
        </p:nvSpPr>
        <p:spPr>
          <a:xfrm>
            <a:off x="2079220" y="3571452"/>
            <a:ext cx="9178996" cy="607907"/>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3" name="装饰  2"/>
          <p:cNvSpPr>
            <a:spLocks noGrp="1"/>
          </p:cNvSpPr>
          <p:nvPr>
            <p:ph type="body" idx="16394" hasCustomPrompt="1"/>
            <p:custDataLst>
              <p:tags r:id="rId8"/>
            </p:custDataLst>
          </p:nvPr>
        </p:nvSpPr>
        <p:spPr>
          <a:xfrm>
            <a:off x="608552" y="4761936"/>
            <a:ext cx="10953940" cy="1469108"/>
          </a:xfrm>
          <a:custGeom>
            <a:avLst/>
            <a:gdLst>
              <a:gd name="connisteX0" fmla="*/ 0 w 10972800"/>
              <a:gd name="connsiteY0" fmla="*/ 203200 h 1473200"/>
              <a:gd name="connisteX1" fmla="*/ 203200 w 10972800"/>
              <a:gd name="connsiteY1" fmla="*/ 0 h 1473200"/>
              <a:gd name="connisteX2" fmla="*/ 10769600 w 10972800"/>
              <a:gd name="connsiteY2" fmla="*/ 0 h 1473200"/>
              <a:gd name="connisteX3" fmla="*/ 10972800 w 10972800"/>
              <a:gd name="connsiteY3" fmla="*/ 203200 h 1473200"/>
              <a:gd name="connisteX4" fmla="*/ 10972800 w 10972800"/>
              <a:gd name="connsiteY4" fmla="*/ 1270000 h 1473200"/>
              <a:gd name="connisteX5" fmla="*/ 10769600 w 10972800"/>
              <a:gd name="connsiteY5" fmla="*/ 1473200 h 1473200"/>
              <a:gd name="connisteX6" fmla="*/ 203200 w 10972800"/>
              <a:gd name="connsiteY6" fmla="*/ 1473200 h 1473200"/>
              <a:gd name="connisteX7" fmla="*/ 0 w 10972800"/>
              <a:gd name="connsiteY7" fmla="*/ 1270000 h 1473200"/>
              <a:gd name="connisteX8" fmla="*/ 0 w 10972800"/>
              <a:gd name="connsiteY8" fmla="*/ 203200 h 1473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0972800" h="1473200">
                <a:moveTo>
                  <a:pt x="0" y="203200"/>
                </a:moveTo>
                <a:cubicBezTo>
                  <a:pt x="0" y="90976"/>
                  <a:pt x="90976" y="0"/>
                  <a:pt x="203200" y="0"/>
                </a:cubicBezTo>
                <a:lnTo>
                  <a:pt x="10769600" y="0"/>
                </a:lnTo>
                <a:cubicBezTo>
                  <a:pt x="10881824" y="0"/>
                  <a:pt x="10972800" y="90976"/>
                  <a:pt x="10972800" y="203200"/>
                </a:cubicBezTo>
                <a:lnTo>
                  <a:pt x="10972800" y="1270000"/>
                </a:lnTo>
                <a:cubicBezTo>
                  <a:pt x="10972800" y="1382224"/>
                  <a:pt x="10881824" y="1473200"/>
                  <a:pt x="10769600" y="1473200"/>
                </a:cubicBezTo>
                <a:lnTo>
                  <a:pt x="203200" y="1473200"/>
                </a:lnTo>
                <a:cubicBezTo>
                  <a:pt x="90976" y="1473200"/>
                  <a:pt x="0" y="1382224"/>
                  <a:pt x="0" y="12700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4" name="文本占位符 13"/>
          <p:cNvSpPr>
            <a:spLocks noGrp="1"/>
          </p:cNvSpPr>
          <p:nvPr>
            <p:ph type="body" idx="16391" hasCustomPrompt="1"/>
            <p:custDataLst>
              <p:tags r:id="rId9"/>
            </p:custDataLst>
          </p:nvPr>
        </p:nvSpPr>
        <p:spPr>
          <a:xfrm>
            <a:off x="931846" y="5129213"/>
            <a:ext cx="874794" cy="734554"/>
          </a:xfr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03</a:t>
            </a:r>
          </a:p>
        </p:txBody>
      </p:sp>
      <p:sp>
        <p:nvSpPr>
          <p:cNvPr id="15" name="文本占位符 14"/>
          <p:cNvSpPr>
            <a:spLocks noGrp="1"/>
          </p:cNvSpPr>
          <p:nvPr>
            <p:ph type="body" idx="16390" hasCustomPrompt="1"/>
            <p:custDataLst>
              <p:tags r:id="rId10"/>
            </p:custDataLst>
          </p:nvPr>
        </p:nvSpPr>
        <p:spPr>
          <a:xfrm>
            <a:off x="2079220" y="5192536"/>
            <a:ext cx="9178996" cy="607907"/>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71363" cy="6838950"/>
          </a:xfrm>
          <a:prstGeom prst="rect">
            <a:avLst/>
          </a:prstGeom>
        </p:spPr>
      </p:pic>
      <p:sp>
        <p:nvSpPr>
          <p:cNvPr id="3" name="Shape 0"/>
          <p:cNvSpPr/>
          <p:nvPr/>
        </p:nvSpPr>
        <p:spPr>
          <a:xfrm>
            <a:off x="0" y="0"/>
            <a:ext cx="12171363" cy="683895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81236" y="6440011"/>
            <a:ext cx="1433074" cy="341948"/>
          </a:xfrm>
          <a:prstGeom prst="rect">
            <a:avLst/>
          </a:prstGeom>
        </p:spPr>
      </p:pic>
    </p:spTree>
    <p:extLst>
      <p:ext uri="{BB962C8B-B14F-4D97-AF65-F5344CB8AC3E}">
        <p14:creationId xmlns:p14="http://schemas.microsoft.com/office/powerpoint/2010/main" val="30432915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pic>
        <p:nvPicPr>
          <p:cNvPr id="15" name="Bildobjekt 14"/>
          <p:cNvPicPr>
            <a:picLocks noChangeAspect="1"/>
          </p:cNvPicPr>
          <p:nvPr userDrawn="1"/>
        </p:nvPicPr>
        <p:blipFill rotWithShape="1">
          <a:blip r:embed="rId2"/>
          <a:srcRect l="6880" t="26162"/>
          <a:stretch>
            <a:fillRect/>
          </a:stretch>
        </p:blipFill>
        <p:spPr>
          <a:xfrm>
            <a:off x="191763" y="188388"/>
            <a:ext cx="11787838" cy="6462175"/>
          </a:xfrm>
          <a:prstGeom prst="rect">
            <a:avLst/>
          </a:prstGeom>
        </p:spPr>
      </p:pic>
      <p:sp>
        <p:nvSpPr>
          <p:cNvPr id="3" name="Rektangel 2"/>
          <p:cNvSpPr/>
          <p:nvPr userDrawn="1"/>
        </p:nvSpPr>
        <p:spPr>
          <a:xfrm>
            <a:off x="6735068" y="1480432"/>
            <a:ext cx="5436295" cy="12988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795"/>
          </a:p>
        </p:txBody>
      </p:sp>
      <p:sp>
        <p:nvSpPr>
          <p:cNvPr id="6" name="Platshållare för text 5"/>
          <p:cNvSpPr>
            <a:spLocks noGrp="1"/>
          </p:cNvSpPr>
          <p:nvPr>
            <p:ph type="body" sz="quarter" idx="10" hasCustomPrompt="1"/>
          </p:nvPr>
        </p:nvSpPr>
        <p:spPr>
          <a:xfrm>
            <a:off x="7020374" y="1518628"/>
            <a:ext cx="4959227" cy="637985"/>
          </a:xfrm>
        </p:spPr>
        <p:txBody>
          <a:bodyPr>
            <a:noAutofit/>
          </a:bodyPr>
          <a:lstStyle>
            <a:lvl1pPr marL="0" marR="0" indent="0" algn="l" defTabSz="911860" rtl="0" eaLnBrk="1" fontAlgn="auto" latinLnBrk="0" hangingPunct="1">
              <a:lnSpc>
                <a:spcPct val="100000"/>
              </a:lnSpc>
              <a:spcBef>
                <a:spcPts val="0"/>
              </a:spcBef>
              <a:spcAft>
                <a:spcPts val="0"/>
              </a:spcAft>
              <a:buClr>
                <a:schemeClr val="accent1"/>
              </a:buClr>
              <a:buSzTx/>
              <a:buFont typeface="Arial" panose="020B0604020202020204" pitchFamily="34" charset="0"/>
              <a:buNone/>
              <a:defRPr sz="4785" b="0" i="0">
                <a:solidFill>
                  <a:schemeClr val="accent1"/>
                </a:solidFill>
                <a:latin typeface="Times New Roman" panose="02020603050405020304" pitchFamily="18" charset="0"/>
                <a:cs typeface="Times New Roman" panose="02020603050405020304" pitchFamily="18" charset="0"/>
              </a:defRPr>
            </a:lvl1pPr>
          </a:lstStyle>
          <a:p>
            <a:r>
              <a:rPr lang="sv-SE" dirty="0" err="1"/>
              <a:t>Single</a:t>
            </a:r>
            <a:r>
              <a:rPr lang="sv-SE" dirty="0"/>
              <a:t> </a:t>
            </a:r>
            <a:r>
              <a:rPr lang="sv-SE" dirty="0" err="1"/>
              <a:t>line</a:t>
            </a:r>
            <a:r>
              <a:rPr lang="sv-SE" dirty="0"/>
              <a:t> </a:t>
            </a:r>
            <a:r>
              <a:rPr lang="sv-SE" dirty="0" err="1"/>
              <a:t>title</a:t>
            </a:r>
            <a:endParaRPr lang="sv-SE" dirty="0"/>
          </a:p>
        </p:txBody>
      </p:sp>
      <p:sp>
        <p:nvSpPr>
          <p:cNvPr id="12" name="Platshållare för text 11"/>
          <p:cNvSpPr>
            <a:spLocks noGrp="1"/>
          </p:cNvSpPr>
          <p:nvPr>
            <p:ph type="body" sz="quarter" idx="11" hasCustomPrompt="1"/>
          </p:nvPr>
        </p:nvSpPr>
        <p:spPr>
          <a:xfrm>
            <a:off x="7020373" y="2423260"/>
            <a:ext cx="4959228" cy="348447"/>
          </a:xfrm>
        </p:spPr>
        <p:txBody>
          <a:bodyPr>
            <a:noAutofit/>
          </a:bodyPr>
          <a:lstStyle>
            <a:lvl1pPr marL="0" marR="0" indent="0" algn="l" defTabSz="911860" rtl="0" eaLnBrk="1" fontAlgn="auto" latinLnBrk="0" hangingPunct="1">
              <a:lnSpc>
                <a:spcPct val="110000"/>
              </a:lnSpc>
              <a:spcBef>
                <a:spcPts val="0"/>
              </a:spcBef>
              <a:spcAft>
                <a:spcPts val="0"/>
              </a:spcAft>
              <a:buClr>
                <a:schemeClr val="accent1"/>
              </a:buClr>
              <a:buSzTx/>
              <a:buFont typeface="Arial" panose="020B0604020202020204" pitchFamily="34" charset="0"/>
              <a:buNone/>
              <a:defRPr sz="1395" b="1" cap="all" spc="50" baseline="0">
                <a:solidFill>
                  <a:schemeClr val="accent1"/>
                </a:solidFill>
              </a:defRPr>
            </a:lvl1pPr>
          </a:lstStyle>
          <a:p>
            <a:r>
              <a:rPr lang="sv-SE" dirty="0" err="1"/>
              <a:t>Subtitle</a:t>
            </a:r>
            <a:r>
              <a:rPr lang="sv-SE" dirty="0"/>
              <a:t>, </a:t>
            </a:r>
            <a:r>
              <a:rPr lang="sv-SE" dirty="0" err="1"/>
              <a:t>name</a:t>
            </a:r>
            <a:r>
              <a:rPr lang="sv-SE" dirty="0"/>
              <a:t>, institution, </a:t>
            </a:r>
            <a:r>
              <a:rPr lang="sv-SE" dirty="0" err="1"/>
              <a:t>year</a:t>
            </a:r>
            <a:r>
              <a:rPr lang="sv-SE" dirty="0"/>
              <a:t> </a:t>
            </a:r>
            <a:r>
              <a:rPr lang="sv-SE" dirty="0" err="1"/>
              <a:t>etc</a:t>
            </a:r>
            <a:endParaRPr lang="sv-SE" dirty="0"/>
          </a:p>
        </p:txBody>
      </p:sp>
      <p:cxnSp>
        <p:nvCxnSpPr>
          <p:cNvPr id="7" name="Rak 6"/>
          <p:cNvCxnSpPr/>
          <p:nvPr userDrawn="1"/>
        </p:nvCxnSpPr>
        <p:spPr>
          <a:xfrm>
            <a:off x="7020374" y="2306806"/>
            <a:ext cx="495922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0" name="Rektangel 2"/>
          <p:cNvSpPr/>
          <p:nvPr userDrawn="1"/>
        </p:nvSpPr>
        <p:spPr>
          <a:xfrm>
            <a:off x="135397" y="1167690"/>
            <a:ext cx="4257034" cy="469527"/>
          </a:xfrm>
          <a:custGeom>
            <a:avLst/>
            <a:gdLst>
              <a:gd name="connsiteX0" fmla="*/ 0 w 4488028"/>
              <a:gd name="connsiteY0" fmla="*/ 0 h 2937993"/>
              <a:gd name="connsiteX1" fmla="*/ 4488028 w 4488028"/>
              <a:gd name="connsiteY1" fmla="*/ 0 h 2937993"/>
              <a:gd name="connsiteX2" fmla="*/ 4488028 w 4488028"/>
              <a:gd name="connsiteY2" fmla="*/ 2937993 h 2937993"/>
              <a:gd name="connsiteX3" fmla="*/ 0 w 4488028"/>
              <a:gd name="connsiteY3" fmla="*/ 2937993 h 2937993"/>
              <a:gd name="connsiteX4" fmla="*/ 0 w 4488028"/>
              <a:gd name="connsiteY4" fmla="*/ 0 h 2937993"/>
              <a:gd name="connsiteX0-1" fmla="*/ 0 w 4488028"/>
              <a:gd name="connsiteY0-2" fmla="*/ 0 h 2937993"/>
              <a:gd name="connsiteX1-3" fmla="*/ 4488028 w 4488028"/>
              <a:gd name="connsiteY1-4" fmla="*/ 0 h 2937993"/>
              <a:gd name="connsiteX2-5" fmla="*/ 0 w 4488028"/>
              <a:gd name="connsiteY2-6" fmla="*/ 2937993 h 2937993"/>
              <a:gd name="connsiteX3-7" fmla="*/ 0 w 4488028"/>
              <a:gd name="connsiteY3-8" fmla="*/ 0 h 2937993"/>
            </a:gdLst>
            <a:ahLst/>
            <a:cxnLst>
              <a:cxn ang="0">
                <a:pos x="connsiteX0-1" y="connsiteY0-2"/>
              </a:cxn>
              <a:cxn ang="0">
                <a:pos x="connsiteX1-3" y="connsiteY1-4"/>
              </a:cxn>
              <a:cxn ang="0">
                <a:pos x="connsiteX2-5" y="connsiteY2-6"/>
              </a:cxn>
              <a:cxn ang="0">
                <a:pos x="connsiteX3-7" y="connsiteY3-8"/>
              </a:cxn>
            </a:cxnLst>
            <a:rect l="l" t="t" r="r" b="b"/>
            <a:pathLst>
              <a:path w="4488028" h="2937993">
                <a:moveTo>
                  <a:pt x="0" y="0"/>
                </a:moveTo>
                <a:lnTo>
                  <a:pt x="4488028" y="0"/>
                </a:lnTo>
                <a:lnTo>
                  <a:pt x="0" y="2937993"/>
                </a:lnTo>
                <a:lnTo>
                  <a:pt x="0" y="0"/>
                </a:lnTo>
                <a:close/>
              </a:path>
            </a:pathLst>
          </a:custGeom>
          <a:gradFill flip="none" rotWithShape="1">
            <a:gsLst>
              <a:gs pos="41000">
                <a:srgbClr val="FFFFFF">
                  <a:alpha val="76000"/>
                </a:srgbClr>
              </a:gs>
              <a:gs pos="50000">
                <a:srgbClr val="FFFFFF">
                  <a:alpha val="0"/>
                </a:srgbClr>
              </a:gs>
            </a:gsLst>
            <a:lin ang="3480000" scaled="0"/>
            <a:tileRect/>
          </a:gradFill>
          <a:ln w="12700" cap="flat">
            <a:noFill/>
            <a:miter lim="400000"/>
          </a:ln>
          <a:effectLst/>
          <a:sp3d/>
        </p:spPr>
        <p:txBody>
          <a:bodyPr rot="0" spcFirstLastPara="1" vertOverflow="overflow" horzOverflow="overflow" vert="horz" wrap="square" lIns="50659" tIns="50659" rIns="50659" bIns="50659" numCol="1" spcCol="38100" rtlCol="0" anchor="ctr">
            <a:spAutoFit/>
          </a:bodyPr>
          <a:lstStyle/>
          <a:p>
            <a:pPr marL="0" marR="0" lvl="0" indent="0" algn="ctr" defTabSz="582295" eaLnBrk="1" fontAlgn="auto" latinLnBrk="0" hangingPunct="0">
              <a:lnSpc>
                <a:spcPct val="100000"/>
              </a:lnSpc>
              <a:spcBef>
                <a:spcPts val="0"/>
              </a:spcBef>
              <a:spcAft>
                <a:spcPts val="0"/>
              </a:spcAft>
              <a:buClrTx/>
              <a:buSzTx/>
              <a:buFontTx/>
              <a:buNone/>
              <a:defRPr/>
            </a:pPr>
            <a:endParaRPr kumimoji="0" lang="sv-SE" sz="2395" b="0" i="0" u="none" strike="noStrike" kern="0" cap="none" spc="0" normalizeH="0" baseline="0" noProof="0">
              <a:ln>
                <a:noFill/>
              </a:ln>
              <a:solidFill>
                <a:srgbClr val="FFFFFF"/>
              </a:solidFill>
              <a:effectLst/>
              <a:uLnTx/>
              <a:uFillTx/>
              <a:latin typeface="Helvetica Light"/>
              <a:sym typeface="Helvetica Light"/>
            </a:endParaRPr>
          </a:p>
        </p:txBody>
      </p:sp>
      <p:pic>
        <p:nvPicPr>
          <p:cNvPr id="13" name="Bildobjekt 12"/>
          <p:cNvPicPr>
            <a:picLocks noChangeAspect="1"/>
          </p:cNvPicPr>
          <p:nvPr userDrawn="1"/>
        </p:nvPicPr>
        <p:blipFill>
          <a:blip r:embed="rId3"/>
          <a:stretch>
            <a:fillRect/>
          </a:stretch>
        </p:blipFill>
        <p:spPr>
          <a:xfrm>
            <a:off x="9358608" y="4216012"/>
            <a:ext cx="2812756" cy="2622939"/>
          </a:xfrm>
          <a:prstGeom prst="rect">
            <a:avLst/>
          </a:prstGeom>
        </p:spPr>
      </p:pic>
      <p:pic>
        <p:nvPicPr>
          <p:cNvPr id="14" name="Bildobjekt 13"/>
          <p:cNvPicPr>
            <a:picLocks noChangeAspect="1"/>
          </p:cNvPicPr>
          <p:nvPr userDrawn="1"/>
        </p:nvPicPr>
        <p:blipFill>
          <a:blip r:embed="rId4" cstate="screen"/>
          <a:stretch>
            <a:fillRect/>
          </a:stretch>
        </p:blipFill>
        <p:spPr>
          <a:xfrm>
            <a:off x="476111" y="352158"/>
            <a:ext cx="742658" cy="990456"/>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2 longer">
    <p:spTree>
      <p:nvGrpSpPr>
        <p:cNvPr id="1" name=""/>
        <p:cNvGrpSpPr/>
        <p:nvPr/>
      </p:nvGrpSpPr>
      <p:grpSpPr>
        <a:xfrm>
          <a:off x="0" y="0"/>
          <a:ext cx="0" cy="0"/>
          <a:chOff x="0" y="0"/>
          <a:chExt cx="0" cy="0"/>
        </a:xfrm>
      </p:grpSpPr>
      <p:pic>
        <p:nvPicPr>
          <p:cNvPr id="11" name="Bildobjekt 10"/>
          <p:cNvPicPr>
            <a:picLocks noChangeAspect="1"/>
          </p:cNvPicPr>
          <p:nvPr userDrawn="1"/>
        </p:nvPicPr>
        <p:blipFill rotWithShape="1">
          <a:blip r:embed="rId2"/>
          <a:srcRect l="6880" t="26162"/>
          <a:stretch>
            <a:fillRect/>
          </a:stretch>
        </p:blipFill>
        <p:spPr>
          <a:xfrm>
            <a:off x="191763" y="188388"/>
            <a:ext cx="11787838" cy="6462175"/>
          </a:xfrm>
          <a:prstGeom prst="rect">
            <a:avLst/>
          </a:prstGeom>
        </p:spPr>
      </p:pic>
      <p:sp>
        <p:nvSpPr>
          <p:cNvPr id="14" name="Rektangel 2"/>
          <p:cNvSpPr/>
          <p:nvPr userDrawn="1"/>
        </p:nvSpPr>
        <p:spPr>
          <a:xfrm>
            <a:off x="135397" y="1167690"/>
            <a:ext cx="4257034" cy="469527"/>
          </a:xfrm>
          <a:custGeom>
            <a:avLst/>
            <a:gdLst>
              <a:gd name="connsiteX0" fmla="*/ 0 w 4488028"/>
              <a:gd name="connsiteY0" fmla="*/ 0 h 2937993"/>
              <a:gd name="connsiteX1" fmla="*/ 4488028 w 4488028"/>
              <a:gd name="connsiteY1" fmla="*/ 0 h 2937993"/>
              <a:gd name="connsiteX2" fmla="*/ 4488028 w 4488028"/>
              <a:gd name="connsiteY2" fmla="*/ 2937993 h 2937993"/>
              <a:gd name="connsiteX3" fmla="*/ 0 w 4488028"/>
              <a:gd name="connsiteY3" fmla="*/ 2937993 h 2937993"/>
              <a:gd name="connsiteX4" fmla="*/ 0 w 4488028"/>
              <a:gd name="connsiteY4" fmla="*/ 0 h 2937993"/>
              <a:gd name="connsiteX0-1" fmla="*/ 0 w 4488028"/>
              <a:gd name="connsiteY0-2" fmla="*/ 0 h 2937993"/>
              <a:gd name="connsiteX1-3" fmla="*/ 4488028 w 4488028"/>
              <a:gd name="connsiteY1-4" fmla="*/ 0 h 2937993"/>
              <a:gd name="connsiteX2-5" fmla="*/ 0 w 4488028"/>
              <a:gd name="connsiteY2-6" fmla="*/ 2937993 h 2937993"/>
              <a:gd name="connsiteX3-7" fmla="*/ 0 w 4488028"/>
              <a:gd name="connsiteY3-8" fmla="*/ 0 h 2937993"/>
            </a:gdLst>
            <a:ahLst/>
            <a:cxnLst>
              <a:cxn ang="0">
                <a:pos x="connsiteX0-1" y="connsiteY0-2"/>
              </a:cxn>
              <a:cxn ang="0">
                <a:pos x="connsiteX1-3" y="connsiteY1-4"/>
              </a:cxn>
              <a:cxn ang="0">
                <a:pos x="connsiteX2-5" y="connsiteY2-6"/>
              </a:cxn>
              <a:cxn ang="0">
                <a:pos x="connsiteX3-7" y="connsiteY3-8"/>
              </a:cxn>
            </a:cxnLst>
            <a:rect l="l" t="t" r="r" b="b"/>
            <a:pathLst>
              <a:path w="4488028" h="2937993">
                <a:moveTo>
                  <a:pt x="0" y="0"/>
                </a:moveTo>
                <a:lnTo>
                  <a:pt x="4488028" y="0"/>
                </a:lnTo>
                <a:lnTo>
                  <a:pt x="0" y="2937993"/>
                </a:lnTo>
                <a:lnTo>
                  <a:pt x="0" y="0"/>
                </a:lnTo>
                <a:close/>
              </a:path>
            </a:pathLst>
          </a:custGeom>
          <a:gradFill flip="none" rotWithShape="1">
            <a:gsLst>
              <a:gs pos="41000">
                <a:srgbClr val="FFFFFF">
                  <a:alpha val="76000"/>
                </a:srgbClr>
              </a:gs>
              <a:gs pos="50000">
                <a:srgbClr val="FFFFFF">
                  <a:alpha val="0"/>
                </a:srgbClr>
              </a:gs>
            </a:gsLst>
            <a:lin ang="3480000" scaled="0"/>
            <a:tileRect/>
          </a:gradFill>
          <a:ln w="12700" cap="flat">
            <a:noFill/>
            <a:miter lim="400000"/>
          </a:ln>
          <a:effectLst/>
          <a:sp3d/>
        </p:spPr>
        <p:txBody>
          <a:bodyPr rot="0" spcFirstLastPara="1" vertOverflow="overflow" horzOverflow="overflow" vert="horz" wrap="square" lIns="50659" tIns="50659" rIns="50659" bIns="50659" numCol="1" spcCol="38100" rtlCol="0" anchor="ctr">
            <a:spAutoFit/>
          </a:bodyPr>
          <a:lstStyle/>
          <a:p>
            <a:pPr marL="0" marR="0" lvl="0" indent="0" algn="ctr" defTabSz="582295" eaLnBrk="1" fontAlgn="auto" latinLnBrk="0" hangingPunct="0">
              <a:lnSpc>
                <a:spcPct val="100000"/>
              </a:lnSpc>
              <a:spcBef>
                <a:spcPts val="0"/>
              </a:spcBef>
              <a:spcAft>
                <a:spcPts val="0"/>
              </a:spcAft>
              <a:buClrTx/>
              <a:buSzTx/>
              <a:buFontTx/>
              <a:buNone/>
              <a:defRPr/>
            </a:pPr>
            <a:endParaRPr kumimoji="0" lang="sv-SE" sz="2395" b="0" i="0" u="none" strike="noStrike" kern="0" cap="none" spc="0" normalizeH="0" baseline="0" noProof="0">
              <a:ln>
                <a:noFill/>
              </a:ln>
              <a:solidFill>
                <a:srgbClr val="FFFFFF"/>
              </a:solidFill>
              <a:effectLst/>
              <a:uLnTx/>
              <a:uFillTx/>
              <a:latin typeface="Helvetica Light"/>
              <a:sym typeface="Helvetica Light"/>
            </a:endParaRPr>
          </a:p>
        </p:txBody>
      </p:sp>
      <p:sp>
        <p:nvSpPr>
          <p:cNvPr id="3" name="Rektangel 2"/>
          <p:cNvSpPr/>
          <p:nvPr userDrawn="1"/>
        </p:nvSpPr>
        <p:spPr>
          <a:xfrm>
            <a:off x="5430003" y="1480432"/>
            <a:ext cx="6741360" cy="25853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795"/>
          </a:p>
        </p:txBody>
      </p:sp>
      <p:sp>
        <p:nvSpPr>
          <p:cNvPr id="12" name="Platshållare för text 11"/>
          <p:cNvSpPr>
            <a:spLocks noGrp="1"/>
          </p:cNvSpPr>
          <p:nvPr>
            <p:ph type="body" sz="quarter" idx="11" hasCustomPrompt="1"/>
          </p:nvPr>
        </p:nvSpPr>
        <p:spPr>
          <a:xfrm>
            <a:off x="5844404" y="3489855"/>
            <a:ext cx="6135199" cy="348447"/>
          </a:xfrm>
        </p:spPr>
        <p:txBody>
          <a:bodyPr>
            <a:noAutofit/>
          </a:bodyPr>
          <a:lstStyle>
            <a:lvl1pPr marL="0" marR="0" indent="0" algn="l" defTabSz="911860" rtl="0" eaLnBrk="1" fontAlgn="auto" latinLnBrk="0" hangingPunct="1">
              <a:lnSpc>
                <a:spcPct val="110000"/>
              </a:lnSpc>
              <a:spcBef>
                <a:spcPts val="0"/>
              </a:spcBef>
              <a:spcAft>
                <a:spcPts val="0"/>
              </a:spcAft>
              <a:buClr>
                <a:schemeClr val="accent1"/>
              </a:buClr>
              <a:buSzTx/>
              <a:buFont typeface="Arial" panose="020B0604020202020204" pitchFamily="34" charset="0"/>
              <a:buNone/>
              <a:defRPr sz="1395" b="1" cap="all" spc="50" baseline="0">
                <a:solidFill>
                  <a:schemeClr val="accent1"/>
                </a:solidFill>
              </a:defRPr>
            </a:lvl1pPr>
          </a:lstStyle>
          <a:p>
            <a:r>
              <a:rPr lang="sv-SE" dirty="0" err="1"/>
              <a:t>Subtitle</a:t>
            </a:r>
            <a:r>
              <a:rPr lang="sv-SE" dirty="0"/>
              <a:t>, </a:t>
            </a:r>
            <a:r>
              <a:rPr lang="sv-SE" dirty="0" err="1"/>
              <a:t>name</a:t>
            </a:r>
            <a:r>
              <a:rPr lang="sv-SE" dirty="0"/>
              <a:t>, institution, </a:t>
            </a:r>
            <a:r>
              <a:rPr lang="sv-SE" dirty="0" err="1"/>
              <a:t>year</a:t>
            </a:r>
            <a:r>
              <a:rPr lang="sv-SE" dirty="0"/>
              <a:t> </a:t>
            </a:r>
            <a:r>
              <a:rPr lang="sv-SE" dirty="0" err="1"/>
              <a:t>etc</a:t>
            </a:r>
            <a:endParaRPr lang="sv-SE" dirty="0"/>
          </a:p>
        </p:txBody>
      </p:sp>
      <p:cxnSp>
        <p:nvCxnSpPr>
          <p:cNvPr id="7" name="Rak 6"/>
          <p:cNvCxnSpPr/>
          <p:nvPr userDrawn="1"/>
        </p:nvCxnSpPr>
        <p:spPr>
          <a:xfrm>
            <a:off x="5845019" y="3344378"/>
            <a:ext cx="613446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6" name="Platshållare för text 5"/>
          <p:cNvSpPr>
            <a:spLocks noGrp="1"/>
          </p:cNvSpPr>
          <p:nvPr>
            <p:ph type="body" sz="quarter" idx="10" hasCustomPrompt="1"/>
          </p:nvPr>
        </p:nvSpPr>
        <p:spPr>
          <a:xfrm>
            <a:off x="5844403" y="1765371"/>
            <a:ext cx="6135199" cy="1564752"/>
          </a:xfrm>
        </p:spPr>
        <p:txBody>
          <a:bodyPr wrap="square">
            <a:spAutoFit/>
          </a:bodyPr>
          <a:lstStyle>
            <a:lvl1pPr marL="0" indent="0">
              <a:lnSpc>
                <a:spcPct val="100000"/>
              </a:lnSpc>
              <a:spcBef>
                <a:spcPts val="0"/>
              </a:spcBef>
              <a:buNone/>
              <a:defRPr sz="4785" b="0" i="0">
                <a:solidFill>
                  <a:schemeClr val="accent1"/>
                </a:solidFill>
                <a:latin typeface="Times New Roman" panose="02020603050405020304" pitchFamily="18" charset="0"/>
                <a:cs typeface="Times New Roman" panose="02020603050405020304" pitchFamily="18" charset="0"/>
              </a:defRPr>
            </a:lvl1pPr>
          </a:lstStyle>
          <a:p>
            <a:r>
              <a:rPr lang="sv-SE" dirty="0" err="1"/>
              <a:t>Title</a:t>
            </a:r>
            <a:r>
              <a:rPr lang="sv-SE" dirty="0"/>
              <a:t> </a:t>
            </a:r>
            <a:r>
              <a:rPr lang="sv-SE" dirty="0" err="1"/>
              <a:t>slide</a:t>
            </a:r>
            <a:r>
              <a:rPr lang="sv-SE" dirty="0"/>
              <a:t> for </a:t>
            </a:r>
            <a:r>
              <a:rPr lang="sv-SE" dirty="0" err="1"/>
              <a:t>longer</a:t>
            </a:r>
            <a:r>
              <a:rPr lang="sv-SE" dirty="0"/>
              <a:t> </a:t>
            </a:r>
            <a:r>
              <a:rPr lang="sv-SE" dirty="0" err="1"/>
              <a:t>titles</a:t>
            </a:r>
            <a:endParaRPr lang="sv-SE" dirty="0"/>
          </a:p>
        </p:txBody>
      </p:sp>
      <p:pic>
        <p:nvPicPr>
          <p:cNvPr id="10" name="Bildobjekt 9"/>
          <p:cNvPicPr>
            <a:picLocks noChangeAspect="1"/>
          </p:cNvPicPr>
          <p:nvPr userDrawn="1"/>
        </p:nvPicPr>
        <p:blipFill>
          <a:blip r:embed="rId3"/>
          <a:stretch>
            <a:fillRect/>
          </a:stretch>
        </p:blipFill>
        <p:spPr>
          <a:xfrm>
            <a:off x="9358608" y="4216012"/>
            <a:ext cx="2812756" cy="2622939"/>
          </a:xfrm>
          <a:prstGeom prst="rect">
            <a:avLst/>
          </a:prstGeom>
        </p:spPr>
      </p:pic>
      <p:pic>
        <p:nvPicPr>
          <p:cNvPr id="13" name="Bildobjekt 12"/>
          <p:cNvPicPr>
            <a:picLocks noChangeAspect="1"/>
          </p:cNvPicPr>
          <p:nvPr userDrawn="1"/>
        </p:nvPicPr>
        <p:blipFill>
          <a:blip r:embed="rId4" cstate="screen"/>
          <a:stretch>
            <a:fillRect/>
          </a:stretch>
        </p:blipFill>
        <p:spPr>
          <a:xfrm>
            <a:off x="476111" y="352158"/>
            <a:ext cx="742658" cy="99045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pic>
        <p:nvPicPr>
          <p:cNvPr id="11" name="Bildobjekt 10"/>
          <p:cNvPicPr>
            <a:picLocks noChangeAspect="1"/>
          </p:cNvPicPr>
          <p:nvPr userDrawn="1"/>
        </p:nvPicPr>
        <p:blipFill rotWithShape="1">
          <a:blip r:embed="rId2"/>
          <a:srcRect l="10261" t="19608" b="8271"/>
          <a:stretch>
            <a:fillRect/>
          </a:stretch>
        </p:blipFill>
        <p:spPr>
          <a:xfrm>
            <a:off x="191763" y="188388"/>
            <a:ext cx="11787838" cy="6462175"/>
          </a:xfrm>
          <a:prstGeom prst="rect">
            <a:avLst/>
          </a:prstGeom>
        </p:spPr>
      </p:pic>
      <p:sp>
        <p:nvSpPr>
          <p:cNvPr id="3" name="Rektangel 2"/>
          <p:cNvSpPr/>
          <p:nvPr userDrawn="1"/>
        </p:nvSpPr>
        <p:spPr>
          <a:xfrm>
            <a:off x="6735068" y="1480432"/>
            <a:ext cx="5436295" cy="12988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795"/>
          </a:p>
        </p:txBody>
      </p:sp>
      <p:sp>
        <p:nvSpPr>
          <p:cNvPr id="6" name="Platshållare för text 5"/>
          <p:cNvSpPr>
            <a:spLocks noGrp="1"/>
          </p:cNvSpPr>
          <p:nvPr>
            <p:ph type="body" sz="quarter" idx="10" hasCustomPrompt="1"/>
          </p:nvPr>
        </p:nvSpPr>
        <p:spPr>
          <a:xfrm>
            <a:off x="7020374" y="1518628"/>
            <a:ext cx="4959227" cy="637985"/>
          </a:xfrm>
        </p:spPr>
        <p:txBody>
          <a:bodyPr>
            <a:noAutofit/>
          </a:bodyPr>
          <a:lstStyle>
            <a:lvl1pPr marL="0" marR="0" indent="0" algn="l" defTabSz="911860" rtl="0" eaLnBrk="1" fontAlgn="auto" latinLnBrk="0" hangingPunct="1">
              <a:lnSpc>
                <a:spcPct val="100000"/>
              </a:lnSpc>
              <a:spcBef>
                <a:spcPts val="0"/>
              </a:spcBef>
              <a:spcAft>
                <a:spcPts val="0"/>
              </a:spcAft>
              <a:buClr>
                <a:schemeClr val="accent1"/>
              </a:buClr>
              <a:buSzTx/>
              <a:buFont typeface="Arial" panose="020B0604020202020204" pitchFamily="34" charset="0"/>
              <a:buNone/>
              <a:defRPr sz="4785" b="0" i="0">
                <a:solidFill>
                  <a:schemeClr val="accent1"/>
                </a:solidFill>
                <a:latin typeface="Times New Roman" panose="02020603050405020304" pitchFamily="18" charset="0"/>
                <a:cs typeface="Times New Roman" panose="02020603050405020304" pitchFamily="18" charset="0"/>
              </a:defRPr>
            </a:lvl1pPr>
          </a:lstStyle>
          <a:p>
            <a:r>
              <a:rPr lang="sv-SE" dirty="0" err="1"/>
              <a:t>Single</a:t>
            </a:r>
            <a:r>
              <a:rPr lang="sv-SE" dirty="0"/>
              <a:t> </a:t>
            </a:r>
            <a:r>
              <a:rPr lang="sv-SE" dirty="0" err="1"/>
              <a:t>line</a:t>
            </a:r>
            <a:r>
              <a:rPr lang="sv-SE" dirty="0"/>
              <a:t> </a:t>
            </a:r>
            <a:r>
              <a:rPr lang="sv-SE" dirty="0" err="1"/>
              <a:t>title</a:t>
            </a:r>
            <a:endParaRPr lang="sv-SE" dirty="0"/>
          </a:p>
        </p:txBody>
      </p:sp>
      <p:sp>
        <p:nvSpPr>
          <p:cNvPr id="12" name="Platshållare för text 11"/>
          <p:cNvSpPr>
            <a:spLocks noGrp="1"/>
          </p:cNvSpPr>
          <p:nvPr>
            <p:ph type="body" sz="quarter" idx="11" hasCustomPrompt="1"/>
          </p:nvPr>
        </p:nvSpPr>
        <p:spPr>
          <a:xfrm>
            <a:off x="7020373" y="2423260"/>
            <a:ext cx="4959228" cy="348447"/>
          </a:xfrm>
        </p:spPr>
        <p:txBody>
          <a:bodyPr>
            <a:noAutofit/>
          </a:bodyPr>
          <a:lstStyle>
            <a:lvl1pPr marL="0" marR="0" indent="0" algn="l" defTabSz="911860" rtl="0" eaLnBrk="1" fontAlgn="auto" latinLnBrk="0" hangingPunct="1">
              <a:lnSpc>
                <a:spcPct val="110000"/>
              </a:lnSpc>
              <a:spcBef>
                <a:spcPts val="0"/>
              </a:spcBef>
              <a:spcAft>
                <a:spcPts val="0"/>
              </a:spcAft>
              <a:buClr>
                <a:schemeClr val="accent1"/>
              </a:buClr>
              <a:buSzTx/>
              <a:buFont typeface="Arial" panose="020B0604020202020204" pitchFamily="34" charset="0"/>
              <a:buNone/>
              <a:defRPr sz="1395" b="1" cap="all" spc="50" baseline="0">
                <a:solidFill>
                  <a:schemeClr val="accent1"/>
                </a:solidFill>
              </a:defRPr>
            </a:lvl1pPr>
          </a:lstStyle>
          <a:p>
            <a:r>
              <a:rPr lang="sv-SE" dirty="0" err="1"/>
              <a:t>Subtitle</a:t>
            </a:r>
            <a:r>
              <a:rPr lang="sv-SE" dirty="0"/>
              <a:t>, </a:t>
            </a:r>
            <a:r>
              <a:rPr lang="sv-SE" dirty="0" err="1"/>
              <a:t>name</a:t>
            </a:r>
            <a:r>
              <a:rPr lang="sv-SE" dirty="0"/>
              <a:t>, institution, </a:t>
            </a:r>
            <a:r>
              <a:rPr lang="sv-SE" dirty="0" err="1"/>
              <a:t>year</a:t>
            </a:r>
            <a:r>
              <a:rPr lang="sv-SE" dirty="0"/>
              <a:t> </a:t>
            </a:r>
            <a:r>
              <a:rPr lang="sv-SE" dirty="0" err="1"/>
              <a:t>etc</a:t>
            </a:r>
            <a:endParaRPr lang="sv-SE" dirty="0"/>
          </a:p>
        </p:txBody>
      </p:sp>
      <p:cxnSp>
        <p:nvCxnSpPr>
          <p:cNvPr id="7" name="Rak 6"/>
          <p:cNvCxnSpPr/>
          <p:nvPr userDrawn="1"/>
        </p:nvCxnSpPr>
        <p:spPr>
          <a:xfrm>
            <a:off x="7020374" y="2306806"/>
            <a:ext cx="4959227" cy="0"/>
          </a:xfrm>
          <a:prstGeom prst="line">
            <a:avLst/>
          </a:prstGeom>
          <a:ln w="12700"/>
        </p:spPr>
        <p:style>
          <a:lnRef idx="1">
            <a:schemeClr val="accent1"/>
          </a:lnRef>
          <a:fillRef idx="0">
            <a:schemeClr val="accent1"/>
          </a:fillRef>
          <a:effectRef idx="0">
            <a:schemeClr val="accent1"/>
          </a:effectRef>
          <a:fontRef idx="minor">
            <a:schemeClr val="tx1"/>
          </a:fontRef>
        </p:style>
      </p:cxnSp>
      <p:pic>
        <p:nvPicPr>
          <p:cNvPr id="13" name="Bildobjekt 12"/>
          <p:cNvPicPr>
            <a:picLocks noChangeAspect="1"/>
          </p:cNvPicPr>
          <p:nvPr userDrawn="1"/>
        </p:nvPicPr>
        <p:blipFill>
          <a:blip r:embed="rId3"/>
          <a:stretch>
            <a:fillRect/>
          </a:stretch>
        </p:blipFill>
        <p:spPr>
          <a:xfrm>
            <a:off x="9358608" y="4216012"/>
            <a:ext cx="2812756" cy="2622939"/>
          </a:xfrm>
          <a:prstGeom prst="rect">
            <a:avLst/>
          </a:prstGeom>
        </p:spPr>
      </p:pic>
      <p:pic>
        <p:nvPicPr>
          <p:cNvPr id="14" name="Bildobjekt 13"/>
          <p:cNvPicPr>
            <a:picLocks noChangeAspect="1"/>
          </p:cNvPicPr>
          <p:nvPr userDrawn="1"/>
        </p:nvPicPr>
        <p:blipFill>
          <a:blip r:embed="rId4" cstate="screen"/>
          <a:stretch>
            <a:fillRect/>
          </a:stretch>
        </p:blipFill>
        <p:spPr>
          <a:xfrm>
            <a:off x="476111" y="352158"/>
            <a:ext cx="742658" cy="990456"/>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3 longer">
    <p:spTree>
      <p:nvGrpSpPr>
        <p:cNvPr id="1" name=""/>
        <p:cNvGrpSpPr/>
        <p:nvPr/>
      </p:nvGrpSpPr>
      <p:grpSpPr>
        <a:xfrm>
          <a:off x="0" y="0"/>
          <a:ext cx="0" cy="0"/>
          <a:chOff x="0" y="0"/>
          <a:chExt cx="0" cy="0"/>
        </a:xfrm>
      </p:grpSpPr>
      <p:pic>
        <p:nvPicPr>
          <p:cNvPr id="8" name="Bildobjekt 7"/>
          <p:cNvPicPr>
            <a:picLocks noChangeAspect="1"/>
          </p:cNvPicPr>
          <p:nvPr userDrawn="1"/>
        </p:nvPicPr>
        <p:blipFill rotWithShape="1">
          <a:blip r:embed="rId2"/>
          <a:srcRect l="10261" t="19608" b="8271"/>
          <a:stretch>
            <a:fillRect/>
          </a:stretch>
        </p:blipFill>
        <p:spPr>
          <a:xfrm>
            <a:off x="191763" y="188388"/>
            <a:ext cx="11787838" cy="6462175"/>
          </a:xfrm>
          <a:prstGeom prst="rect">
            <a:avLst/>
          </a:prstGeom>
        </p:spPr>
      </p:pic>
      <p:sp>
        <p:nvSpPr>
          <p:cNvPr id="3" name="Rektangel 2"/>
          <p:cNvSpPr/>
          <p:nvPr userDrawn="1"/>
        </p:nvSpPr>
        <p:spPr>
          <a:xfrm>
            <a:off x="5430003" y="1480432"/>
            <a:ext cx="6741360" cy="25853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795"/>
          </a:p>
        </p:txBody>
      </p:sp>
      <p:sp>
        <p:nvSpPr>
          <p:cNvPr id="12" name="Platshållare för text 11"/>
          <p:cNvSpPr>
            <a:spLocks noGrp="1"/>
          </p:cNvSpPr>
          <p:nvPr>
            <p:ph type="body" sz="quarter" idx="11" hasCustomPrompt="1"/>
          </p:nvPr>
        </p:nvSpPr>
        <p:spPr>
          <a:xfrm>
            <a:off x="5844404" y="3489855"/>
            <a:ext cx="6135199" cy="348447"/>
          </a:xfrm>
        </p:spPr>
        <p:txBody>
          <a:bodyPr>
            <a:noAutofit/>
          </a:bodyPr>
          <a:lstStyle>
            <a:lvl1pPr marL="0" marR="0" indent="0" algn="l" defTabSz="911860" rtl="0" eaLnBrk="1" fontAlgn="auto" latinLnBrk="0" hangingPunct="1">
              <a:lnSpc>
                <a:spcPct val="110000"/>
              </a:lnSpc>
              <a:spcBef>
                <a:spcPts val="0"/>
              </a:spcBef>
              <a:spcAft>
                <a:spcPts val="0"/>
              </a:spcAft>
              <a:buClr>
                <a:schemeClr val="accent1"/>
              </a:buClr>
              <a:buSzTx/>
              <a:buFont typeface="Arial" panose="020B0604020202020204" pitchFamily="34" charset="0"/>
              <a:buNone/>
              <a:defRPr sz="1395" b="1" cap="all" spc="50" baseline="0">
                <a:solidFill>
                  <a:schemeClr val="accent1"/>
                </a:solidFill>
              </a:defRPr>
            </a:lvl1pPr>
          </a:lstStyle>
          <a:p>
            <a:r>
              <a:rPr lang="sv-SE" dirty="0" err="1"/>
              <a:t>Subtitle</a:t>
            </a:r>
            <a:r>
              <a:rPr lang="sv-SE" dirty="0"/>
              <a:t>, </a:t>
            </a:r>
            <a:r>
              <a:rPr lang="sv-SE" dirty="0" err="1"/>
              <a:t>name</a:t>
            </a:r>
            <a:r>
              <a:rPr lang="sv-SE" dirty="0"/>
              <a:t>, institution, </a:t>
            </a:r>
            <a:r>
              <a:rPr lang="sv-SE" dirty="0" err="1"/>
              <a:t>year</a:t>
            </a:r>
            <a:r>
              <a:rPr lang="sv-SE" dirty="0"/>
              <a:t> </a:t>
            </a:r>
            <a:r>
              <a:rPr lang="sv-SE" dirty="0" err="1"/>
              <a:t>etc</a:t>
            </a:r>
            <a:endParaRPr lang="sv-SE" dirty="0"/>
          </a:p>
        </p:txBody>
      </p:sp>
      <p:cxnSp>
        <p:nvCxnSpPr>
          <p:cNvPr id="7" name="Rak 6"/>
          <p:cNvCxnSpPr/>
          <p:nvPr userDrawn="1"/>
        </p:nvCxnSpPr>
        <p:spPr>
          <a:xfrm>
            <a:off x="5845019" y="3344378"/>
            <a:ext cx="613446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6" name="Platshållare för text 5"/>
          <p:cNvSpPr>
            <a:spLocks noGrp="1"/>
          </p:cNvSpPr>
          <p:nvPr>
            <p:ph type="body" sz="quarter" idx="10" hasCustomPrompt="1"/>
          </p:nvPr>
        </p:nvSpPr>
        <p:spPr>
          <a:xfrm>
            <a:off x="5844403" y="1765371"/>
            <a:ext cx="6135199" cy="1564752"/>
          </a:xfrm>
        </p:spPr>
        <p:txBody>
          <a:bodyPr wrap="square">
            <a:spAutoFit/>
          </a:bodyPr>
          <a:lstStyle>
            <a:lvl1pPr marL="0" indent="0">
              <a:lnSpc>
                <a:spcPct val="100000"/>
              </a:lnSpc>
              <a:spcBef>
                <a:spcPts val="0"/>
              </a:spcBef>
              <a:buNone/>
              <a:defRPr sz="4785" b="0" i="0">
                <a:solidFill>
                  <a:schemeClr val="accent1"/>
                </a:solidFill>
                <a:latin typeface="Times New Roman" panose="02020603050405020304" pitchFamily="18" charset="0"/>
                <a:cs typeface="Times New Roman" panose="02020603050405020304" pitchFamily="18" charset="0"/>
              </a:defRPr>
            </a:lvl1pPr>
          </a:lstStyle>
          <a:p>
            <a:r>
              <a:rPr lang="sv-SE" dirty="0" err="1"/>
              <a:t>Title</a:t>
            </a:r>
            <a:r>
              <a:rPr lang="sv-SE" dirty="0"/>
              <a:t> </a:t>
            </a:r>
            <a:r>
              <a:rPr lang="sv-SE" dirty="0" err="1"/>
              <a:t>slide</a:t>
            </a:r>
            <a:r>
              <a:rPr lang="sv-SE" dirty="0"/>
              <a:t> for </a:t>
            </a:r>
            <a:r>
              <a:rPr lang="sv-SE" dirty="0" err="1"/>
              <a:t>longer</a:t>
            </a:r>
            <a:r>
              <a:rPr lang="sv-SE" dirty="0"/>
              <a:t> </a:t>
            </a:r>
            <a:r>
              <a:rPr lang="sv-SE" dirty="0" err="1"/>
              <a:t>titles</a:t>
            </a:r>
            <a:endParaRPr lang="sv-SE" dirty="0"/>
          </a:p>
        </p:txBody>
      </p:sp>
      <p:pic>
        <p:nvPicPr>
          <p:cNvPr id="10" name="Bildobjekt 9"/>
          <p:cNvPicPr>
            <a:picLocks noChangeAspect="1"/>
          </p:cNvPicPr>
          <p:nvPr userDrawn="1"/>
        </p:nvPicPr>
        <p:blipFill>
          <a:blip r:embed="rId3"/>
          <a:stretch>
            <a:fillRect/>
          </a:stretch>
        </p:blipFill>
        <p:spPr>
          <a:xfrm>
            <a:off x="9358608" y="4216012"/>
            <a:ext cx="2812756" cy="2622939"/>
          </a:xfrm>
          <a:prstGeom prst="rect">
            <a:avLst/>
          </a:prstGeom>
        </p:spPr>
      </p:pic>
      <p:pic>
        <p:nvPicPr>
          <p:cNvPr id="13" name="Bildobjekt 12"/>
          <p:cNvPicPr>
            <a:picLocks noChangeAspect="1"/>
          </p:cNvPicPr>
          <p:nvPr userDrawn="1"/>
        </p:nvPicPr>
        <p:blipFill>
          <a:blip r:embed="rId4" cstate="screen"/>
          <a:stretch>
            <a:fillRect/>
          </a:stretch>
        </p:blipFill>
        <p:spPr>
          <a:xfrm>
            <a:off x="476111" y="352158"/>
            <a:ext cx="742658" cy="990456"/>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1 line pink">
    <p:spTree>
      <p:nvGrpSpPr>
        <p:cNvPr id="1" name=""/>
        <p:cNvGrpSpPr/>
        <p:nvPr/>
      </p:nvGrpSpPr>
      <p:grpSpPr>
        <a:xfrm>
          <a:off x="0" y="0"/>
          <a:ext cx="0" cy="0"/>
          <a:chOff x="0" y="0"/>
          <a:chExt cx="0" cy="0"/>
        </a:xfrm>
      </p:grpSpPr>
      <p:pic>
        <p:nvPicPr>
          <p:cNvPr id="25" name="Bildobjekt 24" descr="huset-rosa_16-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88" y="-1"/>
            <a:ext cx="12180984" cy="6838951"/>
          </a:xfrm>
          <a:prstGeom prst="rect">
            <a:avLst/>
          </a:prstGeom>
        </p:spPr>
      </p:pic>
      <p:sp>
        <p:nvSpPr>
          <p:cNvPr id="6" name="Rektangel 5"/>
          <p:cNvSpPr/>
          <p:nvPr userDrawn="1"/>
        </p:nvSpPr>
        <p:spPr bwMode="auto">
          <a:xfrm>
            <a:off x="4109337" y="1467998"/>
            <a:ext cx="8062026" cy="12960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sp>
        <p:nvSpPr>
          <p:cNvPr id="9" name="Rubrik 1"/>
          <p:cNvSpPr>
            <a:spLocks noGrp="1"/>
          </p:cNvSpPr>
          <p:nvPr>
            <p:ph type="ctrTitle" hasCustomPrompt="1"/>
          </p:nvPr>
        </p:nvSpPr>
        <p:spPr>
          <a:xfrm>
            <a:off x="4383598" y="1583677"/>
            <a:ext cx="7490902" cy="714380"/>
          </a:xfrm>
        </p:spPr>
        <p:txBody>
          <a:bodyPr lIns="0" tIns="97200" rIns="0" bIns="82800"/>
          <a:lstStyle>
            <a:lvl1pPr>
              <a:defRPr sz="4000" baseline="0"/>
            </a:lvl1pPr>
          </a:lstStyle>
          <a:p>
            <a:r>
              <a:rPr lang="en-GB" noProof="0" dirty="0"/>
              <a:t>Single-line title</a:t>
            </a:r>
          </a:p>
        </p:txBody>
      </p:sp>
      <p:sp>
        <p:nvSpPr>
          <p:cNvPr id="10" name="Underrubrik 2"/>
          <p:cNvSpPr>
            <a:spLocks noGrp="1"/>
          </p:cNvSpPr>
          <p:nvPr>
            <p:ph type="subTitle" idx="1" hasCustomPrompt="1"/>
          </p:nvPr>
        </p:nvSpPr>
        <p:spPr>
          <a:xfrm>
            <a:off x="4383598" y="2400299"/>
            <a:ext cx="7490902" cy="212213"/>
          </a:xfrm>
        </p:spPr>
        <p:txBody>
          <a:bodyPr lIns="0" tIns="0" rIns="0" bIns="0" anchor="t" anchorCtr="0"/>
          <a:lstStyle>
            <a:lvl1pPr marL="0" indent="0" algn="l">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cxnSp>
        <p:nvCxnSpPr>
          <p:cNvPr id="11" name="Rak 10"/>
          <p:cNvCxnSpPr/>
          <p:nvPr userDrawn="1"/>
        </p:nvCxnSpPr>
        <p:spPr bwMode="auto">
          <a:xfrm>
            <a:off x="4380178" y="22820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5" name="Bildobjekt 14"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2 lines pink">
    <p:spTree>
      <p:nvGrpSpPr>
        <p:cNvPr id="1" name=""/>
        <p:cNvGrpSpPr/>
        <p:nvPr/>
      </p:nvGrpSpPr>
      <p:grpSpPr>
        <a:xfrm>
          <a:off x="0" y="0"/>
          <a:ext cx="0" cy="0"/>
          <a:chOff x="0" y="0"/>
          <a:chExt cx="0" cy="0"/>
        </a:xfrm>
      </p:grpSpPr>
      <p:pic>
        <p:nvPicPr>
          <p:cNvPr id="25" name="Bildobjekt 24" descr="huset-rosa_16-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975" y="180000"/>
            <a:ext cx="11807952" cy="6480048"/>
          </a:xfrm>
          <a:prstGeom prst="rect">
            <a:avLst/>
          </a:prstGeom>
        </p:spPr>
      </p:pic>
      <p:sp>
        <p:nvSpPr>
          <p:cNvPr id="6" name="Rektangel 5"/>
          <p:cNvSpPr/>
          <p:nvPr userDrawn="1"/>
        </p:nvSpPr>
        <p:spPr bwMode="auto">
          <a:xfrm>
            <a:off x="4109337" y="1467998"/>
            <a:ext cx="8062026" cy="18862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sp>
        <p:nvSpPr>
          <p:cNvPr id="9" name="Rubrik 1"/>
          <p:cNvSpPr>
            <a:spLocks noGrp="1"/>
          </p:cNvSpPr>
          <p:nvPr>
            <p:ph type="ctrTitle" hasCustomPrompt="1"/>
          </p:nvPr>
        </p:nvSpPr>
        <p:spPr>
          <a:xfrm>
            <a:off x="4383598" y="1621776"/>
            <a:ext cx="7490902" cy="1231811"/>
          </a:xfrm>
        </p:spPr>
        <p:txBody>
          <a:bodyPr lIns="0" tIns="97200" rIns="0" bIns="82800"/>
          <a:lstStyle>
            <a:lvl1pPr>
              <a:lnSpc>
                <a:spcPts val="4400"/>
              </a:lnSpc>
              <a:defRPr sz="4000" baseline="0"/>
            </a:lvl1pPr>
          </a:lstStyle>
          <a:p>
            <a:r>
              <a:rPr lang="en-GB" noProof="0" dirty="0"/>
              <a:t>Two-line title</a:t>
            </a:r>
            <a:br>
              <a:rPr lang="en-GB" noProof="0" dirty="0"/>
            </a:br>
            <a:r>
              <a:rPr lang="en-GB" noProof="0" dirty="0"/>
              <a:t>– if one line isn’t enough</a:t>
            </a:r>
          </a:p>
        </p:txBody>
      </p:sp>
      <p:sp>
        <p:nvSpPr>
          <p:cNvPr id="10" name="Underrubrik 2"/>
          <p:cNvSpPr>
            <a:spLocks noGrp="1"/>
          </p:cNvSpPr>
          <p:nvPr>
            <p:ph type="subTitle" idx="1" hasCustomPrompt="1"/>
          </p:nvPr>
        </p:nvSpPr>
        <p:spPr>
          <a:xfrm>
            <a:off x="4383598" y="2971799"/>
            <a:ext cx="7490902" cy="212213"/>
          </a:xfrm>
        </p:spPr>
        <p:txBody>
          <a:bodyPr lIns="0" tIns="0" rIns="0" bIns="0" anchor="t" anchorCtr="0"/>
          <a:lstStyle>
            <a:lvl1pPr marL="0" indent="0" algn="l">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cxnSp>
        <p:nvCxnSpPr>
          <p:cNvPr id="11" name="Rak 10"/>
          <p:cNvCxnSpPr/>
          <p:nvPr userDrawn="1"/>
        </p:nvCxnSpPr>
        <p:spPr bwMode="auto">
          <a:xfrm>
            <a:off x="4380178" y="28535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4" name="Bildobjekt 13"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1 line green">
    <p:spTree>
      <p:nvGrpSpPr>
        <p:cNvPr id="1" name=""/>
        <p:cNvGrpSpPr/>
        <p:nvPr/>
      </p:nvGrpSpPr>
      <p:grpSpPr>
        <a:xfrm>
          <a:off x="0" y="0"/>
          <a:ext cx="0" cy="0"/>
          <a:chOff x="0" y="0"/>
          <a:chExt cx="0" cy="0"/>
        </a:xfrm>
      </p:grpSpPr>
      <p:pic>
        <p:nvPicPr>
          <p:cNvPr id="25" name="Bildobjekt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975" y="180000"/>
            <a:ext cx="11807952" cy="6480048"/>
          </a:xfrm>
          <a:prstGeom prst="rect">
            <a:avLst/>
          </a:prstGeom>
        </p:spPr>
      </p:pic>
      <p:sp>
        <p:nvSpPr>
          <p:cNvPr id="6" name="Rektangel 5"/>
          <p:cNvSpPr/>
          <p:nvPr userDrawn="1"/>
        </p:nvSpPr>
        <p:spPr bwMode="auto">
          <a:xfrm>
            <a:off x="4109337" y="1467998"/>
            <a:ext cx="8062026" cy="12960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04875" rtl="0" eaLnBrk="1" fontAlgn="base" latinLnBrk="0" hangingPunct="1">
              <a:lnSpc>
                <a:spcPct val="100000"/>
              </a:lnSpc>
              <a:spcBef>
                <a:spcPct val="0"/>
              </a:spcBef>
              <a:spcAft>
                <a:spcPct val="0"/>
              </a:spcAft>
              <a:buClrTx/>
              <a:buSzTx/>
              <a:buFontTx/>
              <a:buNone/>
            </a:pPr>
            <a:endParaRPr kumimoji="0" lang="sv-SE" sz="1800" b="1" i="0" u="none" strike="noStrike" cap="none" normalizeH="0" baseline="0" dirty="0">
              <a:ln>
                <a:noFill/>
              </a:ln>
              <a:solidFill>
                <a:schemeClr val="tx1"/>
              </a:solidFill>
              <a:effectLst/>
              <a:latin typeface="Arial" panose="020B0604020202020204" pitchFamily="34" charset="0"/>
            </a:endParaRPr>
          </a:p>
        </p:txBody>
      </p:sp>
      <p:cxnSp>
        <p:nvCxnSpPr>
          <p:cNvPr id="11" name="Rak 10"/>
          <p:cNvCxnSpPr/>
          <p:nvPr userDrawn="1"/>
        </p:nvCxnSpPr>
        <p:spPr bwMode="auto">
          <a:xfrm>
            <a:off x="4380178" y="2282088"/>
            <a:ext cx="760544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3" name="Bildobjekt 12" descr="Lunds sigill RGB 150.png"/>
          <p:cNvPicPr>
            <a:picLocks noChangeAspect="1"/>
          </p:cNvPicPr>
          <p:nvPr userDrawn="1"/>
        </p:nvPicPr>
        <p:blipFill>
          <a:blip r:embed="rId3"/>
          <a:srcRect r="17691" b="21541"/>
          <a:stretch>
            <a:fillRect/>
          </a:stretch>
        </p:blipFill>
        <p:spPr>
          <a:xfrm>
            <a:off x="9253855" y="4042124"/>
            <a:ext cx="2917508" cy="2796826"/>
          </a:xfrm>
          <a:prstGeom prst="rect">
            <a:avLst/>
          </a:prstGeom>
          <a:noFill/>
          <a:ln>
            <a:noFill/>
          </a:ln>
        </p:spPr>
      </p:pic>
      <p:pic>
        <p:nvPicPr>
          <p:cNvPr id="14" name="Bildobjekt 13" descr="LundUniversity_C2line RGB 150.png"/>
          <p:cNvPicPr>
            <a:picLocks noChangeAspect="1"/>
          </p:cNvPicPr>
          <p:nvPr userDrawn="1"/>
        </p:nvPicPr>
        <p:blipFill>
          <a:blip r:embed="rId4"/>
          <a:stretch>
            <a:fillRect/>
          </a:stretch>
        </p:blipFill>
        <p:spPr>
          <a:xfrm>
            <a:off x="486800" y="359907"/>
            <a:ext cx="708740" cy="946800"/>
          </a:xfrm>
          <a:prstGeom prst="rect">
            <a:avLst/>
          </a:prstGeom>
        </p:spPr>
      </p:pic>
      <p:sp>
        <p:nvSpPr>
          <p:cNvPr id="12" name="Rubrik 1"/>
          <p:cNvSpPr>
            <a:spLocks noGrp="1"/>
          </p:cNvSpPr>
          <p:nvPr>
            <p:ph type="ctrTitle" hasCustomPrompt="1"/>
          </p:nvPr>
        </p:nvSpPr>
        <p:spPr>
          <a:xfrm>
            <a:off x="4383598" y="1583677"/>
            <a:ext cx="7490902" cy="714380"/>
          </a:xfrm>
        </p:spPr>
        <p:txBody>
          <a:bodyPr lIns="0" tIns="97200" rIns="0" bIns="82800"/>
          <a:lstStyle>
            <a:lvl1pPr>
              <a:defRPr sz="4000" baseline="0"/>
            </a:lvl1pPr>
          </a:lstStyle>
          <a:p>
            <a:r>
              <a:rPr lang="en-GB" noProof="0" dirty="0"/>
              <a:t>Single-line title</a:t>
            </a:r>
          </a:p>
        </p:txBody>
      </p:sp>
      <p:sp>
        <p:nvSpPr>
          <p:cNvPr id="15" name="Underrubrik 2"/>
          <p:cNvSpPr>
            <a:spLocks noGrp="1"/>
          </p:cNvSpPr>
          <p:nvPr>
            <p:ph type="subTitle" idx="1" hasCustomPrompt="1"/>
          </p:nvPr>
        </p:nvSpPr>
        <p:spPr>
          <a:xfrm>
            <a:off x="4383598" y="2400299"/>
            <a:ext cx="7490902" cy="212213"/>
          </a:xfrm>
        </p:spPr>
        <p:txBody>
          <a:bodyPr lIns="0" tIns="0" rIns="0" bIns="0" anchor="t" anchorCtr="0"/>
          <a:lstStyle>
            <a:lvl1pPr marL="0" indent="0" algn="l">
              <a:buNone/>
              <a:defRPr sz="1200" b="1" kern="1200" cap="all" spc="10" baseline="0">
                <a:solidFill>
                  <a:schemeClr val="tx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noProof="0" dirty="0"/>
              <a:t>Subtitle or name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2.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Bildobjekt 6"/>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72000" y="-72000"/>
            <a:ext cx="12310364" cy="6983998"/>
          </a:xfrm>
          <a:prstGeom prst="rect">
            <a:avLst/>
          </a:prstGeom>
        </p:spPr>
      </p:pic>
      <p:sp>
        <p:nvSpPr>
          <p:cNvPr id="5" name="Rectangle 2"/>
          <p:cNvSpPr>
            <a:spLocks noGrp="1" noChangeArrowheads="1"/>
          </p:cNvSpPr>
          <p:nvPr>
            <p:ph type="title"/>
          </p:nvPr>
        </p:nvSpPr>
        <p:spPr bwMode="auto">
          <a:xfrm>
            <a:off x="518984" y="256555"/>
            <a:ext cx="11158868" cy="666083"/>
          </a:xfrm>
          <a:prstGeom prst="rect">
            <a:avLst/>
          </a:prstGeom>
          <a:noFill/>
          <a:ln w="9525">
            <a:noFill/>
            <a:miter lim="800000"/>
          </a:ln>
        </p:spPr>
        <p:txBody>
          <a:bodyPr vert="horz" wrap="square" lIns="90516" tIns="45258" rIns="90516" bIns="45258" numCol="1" anchor="b" anchorCtr="0" compatLnSpc="1"/>
          <a:lstStyle/>
          <a:p>
            <a:pPr lvl="0"/>
            <a:r>
              <a:rPr lang="en-GB" noProof="0" dirty="0"/>
              <a:t>Header</a:t>
            </a:r>
          </a:p>
        </p:txBody>
      </p:sp>
      <p:sp>
        <p:nvSpPr>
          <p:cNvPr id="6" name="Rectangle 3"/>
          <p:cNvSpPr>
            <a:spLocks noGrp="1" noChangeArrowheads="1"/>
          </p:cNvSpPr>
          <p:nvPr>
            <p:ph type="body" idx="1"/>
          </p:nvPr>
        </p:nvSpPr>
        <p:spPr bwMode="auto">
          <a:xfrm>
            <a:off x="518984" y="1071108"/>
            <a:ext cx="11158868" cy="4952531"/>
          </a:xfrm>
          <a:prstGeom prst="rect">
            <a:avLst/>
          </a:prstGeom>
          <a:noFill/>
          <a:ln w="9525">
            <a:noFill/>
            <a:miter lim="800000"/>
          </a:ln>
        </p:spPr>
        <p:txBody>
          <a:bodyPr vert="horz" wrap="square" lIns="90516" tIns="45258" rIns="90516" bIns="45258" numCol="1" anchor="t" anchorCtr="0" compatLnSpc="1"/>
          <a:lstStyle/>
          <a:p>
            <a:pPr lvl="0"/>
            <a:r>
              <a:rPr lang="en-GB" noProof="0" dirty="0"/>
              <a:t>Add text</a:t>
            </a:r>
          </a:p>
          <a:p>
            <a:pPr lvl="1"/>
            <a:r>
              <a:rPr lang="en-GB" noProof="0" dirty="0"/>
              <a:t>Level two</a:t>
            </a:r>
          </a:p>
          <a:p>
            <a:pPr lvl="2"/>
            <a:r>
              <a:rPr lang="en-GB" noProof="0" dirty="0"/>
              <a:t>Level three</a:t>
            </a:r>
          </a:p>
          <a:p>
            <a:pPr lvl="3"/>
            <a:r>
              <a:rPr lang="en-GB" noProof="0" dirty="0"/>
              <a:t>Level four</a:t>
            </a:r>
          </a:p>
        </p:txBody>
      </p:sp>
      <p:cxnSp>
        <p:nvCxnSpPr>
          <p:cNvPr id="8" name="Rak 7"/>
          <p:cNvCxnSpPr/>
          <p:nvPr/>
        </p:nvCxnSpPr>
        <p:spPr bwMode="auto">
          <a:xfrm>
            <a:off x="518984" y="996873"/>
            <a:ext cx="11158868" cy="0"/>
          </a:xfrm>
          <a:prstGeom prst="line">
            <a:avLst/>
          </a:prstGeom>
          <a:solidFill>
            <a:schemeClr val="accent1"/>
          </a:solidFill>
          <a:ln w="9525" cap="flat" cmpd="sng" algn="ctr">
            <a:solidFill>
              <a:srgbClr val="9C6114"/>
            </a:solidFill>
            <a:prstDash val="solid"/>
            <a:round/>
            <a:headEnd type="none" w="med" len="med"/>
            <a:tailEnd type="none" w="med" len="med"/>
          </a:ln>
          <a:effectLst/>
        </p:spPr>
      </p:cxnSp>
      <p:pic>
        <p:nvPicPr>
          <p:cNvPr id="11" name="Bildobjekt 10" descr="LundUniversity_C2line RGB 150.png"/>
          <p:cNvPicPr>
            <a:picLocks noChangeAspect="1"/>
          </p:cNvPicPr>
          <p:nvPr/>
        </p:nvPicPr>
        <p:blipFill>
          <a:blip r:embed="rId26"/>
          <a:stretch>
            <a:fillRect/>
          </a:stretch>
        </p:blipFill>
        <p:spPr>
          <a:xfrm>
            <a:off x="11264900" y="6089544"/>
            <a:ext cx="527996" cy="705345"/>
          </a:xfrm>
          <a:prstGeom prst="rect">
            <a:avLst/>
          </a:prstGeom>
        </p:spPr>
      </p:pic>
      <p:sp>
        <p:nvSpPr>
          <p:cNvPr id="9" name="슬라이드 번호 개체 틀 5"/>
          <p:cNvSpPr>
            <a:spLocks noGrp="1"/>
          </p:cNvSpPr>
          <p:nvPr>
            <p:ph type="sldNum" sz="quarter" idx="4"/>
          </p:nvPr>
        </p:nvSpPr>
        <p:spPr>
          <a:xfrm>
            <a:off x="518984" y="6375463"/>
            <a:ext cx="2743200" cy="365125"/>
          </a:xfrm>
          <a:prstGeom prst="rect">
            <a:avLst/>
          </a:prstGeom>
        </p:spPr>
        <p:txBody>
          <a:bodyPr/>
          <a:lstStyle/>
          <a:p>
            <a:fld id="{9D1B9D8C-A161-4084-924B-59152344AFCF}" type="slidenum">
              <a:rPr lang="ko-KR" altLang="en-US" smtClean="0"/>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80" r:id="rId19"/>
    <p:sldLayoutId id="2147483667" r:id="rId20"/>
    <p:sldLayoutId id="2147483668" r:id="rId21"/>
    <p:sldLayoutId id="2147483669" r:id="rId22"/>
    <p:sldLayoutId id="2147483681" r:id="rId23"/>
  </p:sldLayoutIdLst>
  <p:hf hdr="0" dt="0"/>
  <p:txStyles>
    <p:titleStyle>
      <a:lvl1pPr algn="l" defTabSz="457200" rtl="0" eaLnBrk="1" latinLnBrk="0" hangingPunct="1">
        <a:spcBef>
          <a:spcPct val="0"/>
        </a:spcBef>
        <a:buNone/>
        <a:defRPr sz="4000" kern="1200">
          <a:solidFill>
            <a:schemeClr val="tx1"/>
          </a:solidFill>
          <a:latin typeface="Times New Roman" panose="02020603050405020304"/>
          <a:ea typeface="+mj-ea"/>
          <a:cs typeface="+mj-cs"/>
        </a:defRPr>
      </a:lvl1pPr>
    </p:titleStyle>
    <p:bodyStyle>
      <a:lvl1pPr marL="230505" indent="-230505" algn="l" defTabSz="457200" rtl="0" eaLnBrk="1" latinLnBrk="0" hangingPunct="1">
        <a:spcBef>
          <a:spcPct val="20000"/>
        </a:spcBef>
        <a:buClr>
          <a:schemeClr val="tx2"/>
        </a:buClr>
        <a:buFont typeface="Arial" panose="020B0604020202020204"/>
        <a:buChar char="•"/>
        <a:defRPr sz="2200" kern="1200" baseline="0">
          <a:solidFill>
            <a:schemeClr val="tx2"/>
          </a:solidFill>
          <a:latin typeface="Arial" panose="020B0604020202020204"/>
          <a:ea typeface="+mn-ea"/>
          <a:cs typeface="+mn-cs"/>
        </a:defRPr>
      </a:lvl1pPr>
      <a:lvl2pPr marL="742950" indent="-285750" algn="l" defTabSz="457200" rtl="0" eaLnBrk="1" latinLnBrk="0" hangingPunct="1">
        <a:spcBef>
          <a:spcPct val="20000"/>
        </a:spcBef>
        <a:buClr>
          <a:srgbClr val="9C6114"/>
        </a:buClr>
        <a:buFont typeface="Arial" panose="020B0604020202020204"/>
        <a:buChar char="–"/>
        <a:defRPr sz="2200" kern="1200">
          <a:solidFill>
            <a:schemeClr val="tx2"/>
          </a:solidFill>
          <a:latin typeface="Arial" panose="020B0604020202020204"/>
          <a:ea typeface="+mn-ea"/>
          <a:cs typeface="+mn-cs"/>
        </a:defRPr>
      </a:lvl2pPr>
      <a:lvl3pPr marL="1143000" indent="-228600" algn="l" defTabSz="457200" rtl="0" eaLnBrk="1" latinLnBrk="0" hangingPunct="1">
        <a:spcBef>
          <a:spcPct val="20000"/>
        </a:spcBef>
        <a:buClr>
          <a:srgbClr val="9C6114"/>
        </a:buClr>
        <a:buFont typeface="Lucida Grande"/>
        <a:buChar char="»"/>
        <a:defRPr sz="2000" kern="1200">
          <a:solidFill>
            <a:schemeClr val="tx2"/>
          </a:solidFill>
          <a:latin typeface="Arial" panose="020B0604020202020204"/>
          <a:ea typeface="+mn-ea"/>
          <a:cs typeface="+mn-cs"/>
        </a:defRPr>
      </a:lvl3pPr>
      <a:lvl4pPr marL="1600200" indent="-228600" algn="l" defTabSz="457200" rtl="0" eaLnBrk="1" latinLnBrk="0" hangingPunct="1">
        <a:spcBef>
          <a:spcPct val="20000"/>
        </a:spcBef>
        <a:buClr>
          <a:srgbClr val="9C6114"/>
        </a:buClr>
        <a:buFont typeface="Arial" panose="020B0604020202020204"/>
        <a:buChar char="–"/>
        <a:defRPr sz="2000" kern="1200">
          <a:solidFill>
            <a:schemeClr val="tx2"/>
          </a:solidFill>
          <a:latin typeface="Arial" panose="020B0604020202020204"/>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19.xml"/><Relationship Id="rId5" Type="http://schemas.openxmlformats.org/officeDocument/2006/relationships/image" Target="../media/image30.sv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3.xml"/><Relationship Id="rId1" Type="http://schemas.openxmlformats.org/officeDocument/2006/relationships/slideLayout" Target="../slideLayouts/slideLayout19.xml"/><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19.xml"/><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19.xml"/><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19.xml"/><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tags" Target="../tags/tag11.xml"/></Relationships>
</file>

<file path=ppt/slides/_rels/slide20.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19.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8" Type="http://schemas.openxmlformats.org/officeDocument/2006/relationships/image" Target="../media/image51.svg"/><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21.xml"/><Relationship Id="rId1" Type="http://schemas.openxmlformats.org/officeDocument/2006/relationships/slideLayout" Target="../slideLayouts/slideLayout19.xml"/><Relationship Id="rId6" Type="http://schemas.openxmlformats.org/officeDocument/2006/relationships/image" Target="../media/image49.svg"/><Relationship Id="rId5" Type="http://schemas.openxmlformats.org/officeDocument/2006/relationships/image" Target="../media/image48.png"/><Relationship Id="rId4" Type="http://schemas.openxmlformats.org/officeDocument/2006/relationships/image" Target="../media/image47.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17.xml"/><Relationship Id="rId4" Type="http://schemas.openxmlformats.org/officeDocument/2006/relationships/image" Target="../media/image56.png"/></Relationships>
</file>

<file path=ppt/slides/_rels/slide2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7.jpeg"/><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7.xml"/><Relationship Id="rId5" Type="http://schemas.openxmlformats.org/officeDocument/2006/relationships/image" Target="../media/image61.png"/><Relationship Id="rId4" Type="http://schemas.openxmlformats.org/officeDocument/2006/relationships/image" Target="../media/image60.png"/></Relationships>
</file>

<file path=ppt/slides/_rels/slide2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slideLayout" Target="../slideLayouts/slideLayout17.xml"/><Relationship Id="rId1" Type="http://schemas.openxmlformats.org/officeDocument/2006/relationships/tags" Target="../tags/tag15.xml"/><Relationship Id="rId4" Type="http://schemas.openxmlformats.org/officeDocument/2006/relationships/image" Target="../media/image63.png"/></Relationships>
</file>

<file path=ppt/slides/_rels/slide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17.xml"/><Relationship Id="rId4" Type="http://schemas.openxmlformats.org/officeDocument/2006/relationships/image" Target="../media/image68.png"/></Relationships>
</file>

<file path=ppt/slides/_rels/slide35.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7.xml"/><Relationship Id="rId5" Type="http://schemas.openxmlformats.org/officeDocument/2006/relationships/image" Target="../media/image72.png"/><Relationship Id="rId4" Type="http://schemas.openxmlformats.org/officeDocument/2006/relationships/image" Target="../media/image71.png"/></Relationships>
</file>

<file path=ppt/slides/_rels/slide36.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tags" Target="../tags/tag18.xml"/><Relationship Id="rId7" Type="http://schemas.openxmlformats.org/officeDocument/2006/relationships/image" Target="../media/image77.png"/><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76.png"/><Relationship Id="rId5" Type="http://schemas.openxmlformats.org/officeDocument/2006/relationships/slideLayout" Target="../slideLayouts/slideLayout17.xml"/><Relationship Id="rId4" Type="http://schemas.openxmlformats.org/officeDocument/2006/relationships/tags" Target="../tags/tag19.xml"/><Relationship Id="rId9" Type="http://schemas.openxmlformats.org/officeDocument/2006/relationships/image" Target="../media/image79.png"/></Relationships>
</file>

<file path=ppt/slides/_rels/slide39.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17.xml"/><Relationship Id="rId5" Type="http://schemas.openxmlformats.org/officeDocument/2006/relationships/image" Target="../media/image83.png"/><Relationship Id="rId4" Type="http://schemas.openxmlformats.org/officeDocument/2006/relationships/image" Target="../media/image82.pn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7.xml"/><Relationship Id="rId4" Type="http://schemas.openxmlformats.org/officeDocument/2006/relationships/image" Target="../media/image18.png"/></Relationships>
</file>

<file path=ppt/slides/_rels/slide40.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17.xml"/><Relationship Id="rId4" Type="http://schemas.openxmlformats.org/officeDocument/2006/relationships/image" Target="../media/image92.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7.xml"/><Relationship Id="rId5" Type="http://schemas.openxmlformats.org/officeDocument/2006/relationships/image" Target="../media/image22.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zh-CN" dirty="0"/>
              <a:t>Mamba-Inspired Models for Radio Localization</a:t>
            </a:r>
            <a:endParaRPr lang="en-US" dirty="0"/>
          </a:p>
        </p:txBody>
      </p:sp>
      <p:sp>
        <p:nvSpPr>
          <p:cNvPr id="15" name="副标题 14"/>
          <p:cNvSpPr>
            <a:spLocks noGrp="1"/>
          </p:cNvSpPr>
          <p:nvPr>
            <p:ph type="subTitle" idx="1"/>
          </p:nvPr>
        </p:nvSpPr>
        <p:spPr/>
        <p:txBody>
          <a:bodyPr/>
          <a:lstStyle/>
          <a:p>
            <a:r>
              <a:rPr lang="en-US" altLang="zh-CN" dirty="0"/>
              <a:t>CHENXI Zhang</a:t>
            </a:r>
          </a:p>
        </p:txBody>
      </p:sp>
      <p:sp>
        <p:nvSpPr>
          <p:cNvPr id="4" name="Slide Number Placeholder 3"/>
          <p:cNvSpPr>
            <a:spLocks noGrp="1"/>
          </p:cNvSpPr>
          <p:nvPr>
            <p:ph type="sldNum" sz="quarter" idx="4294967295"/>
          </p:nvPr>
        </p:nvSpPr>
        <p:spPr>
          <a:xfrm>
            <a:off x="0" y="6356350"/>
            <a:ext cx="2743200" cy="365125"/>
          </a:xfrm>
        </p:spPr>
        <p:txBody>
          <a:bodyPr/>
          <a:lstStyle/>
          <a:p>
            <a:r>
              <a:rPr lang="en-US" altLang="ko-KR" dirty="0"/>
              <a:t>1</a:t>
            </a:r>
            <a:endParaRPr lang="ko-KR" altLang="en-US" dirty="0"/>
          </a:p>
        </p:txBody>
      </p:sp>
    </p:spTree>
    <p:extLst>
      <p:ext uri="{BB962C8B-B14F-4D97-AF65-F5344CB8AC3E}">
        <p14:creationId xmlns:p14="http://schemas.microsoft.com/office/powerpoint/2010/main" val="10178641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 </a:t>
            </a:r>
            <a:r>
              <a:rPr lang="en-US" altLang="zh-CN" dirty="0"/>
              <a:t>Previous works</a:t>
            </a:r>
            <a:endParaRPr lang="en-US" dirty="0"/>
          </a:p>
        </p:txBody>
      </p:sp>
      <p:sp>
        <p:nvSpPr>
          <p:cNvPr id="8" name="文本框 7"/>
          <p:cNvSpPr txBox="1"/>
          <p:nvPr/>
        </p:nvSpPr>
        <p:spPr>
          <a:xfrm>
            <a:off x="510540" y="1049655"/>
            <a:ext cx="4602948" cy="400110"/>
          </a:xfrm>
          <a:prstGeom prst="rect">
            <a:avLst/>
          </a:prstGeom>
          <a:noFill/>
        </p:spPr>
        <p:txBody>
          <a:bodyPr wrap="square" rtlCol="0">
            <a:spAutoFit/>
          </a:bodyPr>
          <a:lstStyle/>
          <a:p>
            <a:r>
              <a:rPr lang="en-US" altLang="zh-CN" sz="2000" b="1" dirty="0"/>
              <a:t>FCNN: Fully Connected Neural Network</a:t>
            </a:r>
          </a:p>
        </p:txBody>
      </p:sp>
      <p:sp>
        <p:nvSpPr>
          <p:cNvPr id="10" name="Rectangle 2">
            <a:extLst>
              <a:ext uri="{FF2B5EF4-FFF2-40B4-BE49-F238E27FC236}">
                <a16:creationId xmlns:a16="http://schemas.microsoft.com/office/drawing/2014/main" id="{AD419585-AE73-4729-ADBD-6FB7648CF745}"/>
              </a:ext>
            </a:extLst>
          </p:cNvPr>
          <p:cNvSpPr>
            <a:spLocks noChangeArrowheads="1"/>
          </p:cNvSpPr>
          <p:nvPr/>
        </p:nvSpPr>
        <p:spPr bwMode="auto">
          <a:xfrm>
            <a:off x="132819" y="6084512"/>
            <a:ext cx="273825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900" b="1" i="0" u="none" strike="noStrike" cap="none" normalizeH="0" baseline="0" dirty="0">
                <a:ln>
                  <a:noFill/>
                </a:ln>
                <a:solidFill>
                  <a:schemeClr val="tx1"/>
                </a:solidFill>
                <a:effectLst/>
                <a:latin typeface="Arial" panose="020B0604020202020204" pitchFamily="34" charset="0"/>
              </a:rPr>
              <a:t>T</a:t>
            </a:r>
            <a:r>
              <a:rPr kumimoji="0" lang="zh-CN" altLang="zh-CN" sz="900" b="0" i="0" u="none" strike="noStrike" cap="none" normalizeH="0" baseline="0" dirty="0">
                <a:ln>
                  <a:noFill/>
                </a:ln>
                <a:solidFill>
                  <a:schemeClr val="tx1"/>
                </a:solidFill>
                <a:effectLst/>
                <a:latin typeface="Arial" panose="020B0604020202020204" pitchFamily="34" charset="0"/>
              </a:rPr>
              <a:t>: sequence length (e.g., 4000 frames at 100 Hz)</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900" b="1" i="0" u="none" strike="noStrike" cap="none" normalizeH="0" baseline="0" dirty="0">
                <a:ln>
                  <a:noFill/>
                </a:ln>
                <a:solidFill>
                  <a:schemeClr val="tx1"/>
                </a:solidFill>
                <a:effectLst/>
                <a:latin typeface="Arial" panose="020B0604020202020204" pitchFamily="34" charset="0"/>
              </a:rPr>
              <a:t>d</a:t>
            </a:r>
            <a:r>
              <a:rPr kumimoji="0" lang="zh-CN" altLang="zh-CN" sz="900" b="0" i="0" u="none" strike="noStrike" cap="none" normalizeH="0" baseline="0" dirty="0">
                <a:ln>
                  <a:noFill/>
                </a:ln>
                <a:solidFill>
                  <a:schemeClr val="tx1"/>
                </a:solidFill>
                <a:effectLst/>
                <a:latin typeface="Arial" panose="020B0604020202020204" pitchFamily="34" charset="0"/>
              </a:rPr>
              <a:t>: per-frame embedding dimension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900" b="1" i="0" u="none" strike="noStrike" cap="none" normalizeH="0" baseline="0" dirty="0">
                <a:ln>
                  <a:noFill/>
                </a:ln>
                <a:solidFill>
                  <a:schemeClr val="tx1"/>
                </a:solidFill>
                <a:effectLst/>
                <a:latin typeface="Arial" panose="020B0604020202020204" pitchFamily="34" charset="0"/>
              </a:rPr>
              <a:t>h</a:t>
            </a:r>
            <a:r>
              <a:rPr kumimoji="0" lang="zh-CN" altLang="zh-CN" sz="900" b="0" i="0" u="none" strike="noStrike" cap="none" normalizeH="0" baseline="0" dirty="0">
                <a:ln>
                  <a:noFill/>
                </a:ln>
                <a:solidFill>
                  <a:schemeClr val="tx1"/>
                </a:solidFill>
                <a:effectLst/>
                <a:latin typeface="Arial" panose="020B0604020202020204" pitchFamily="34" charset="0"/>
              </a:rPr>
              <a:t>: FCNN hidden width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900" b="1" i="0" u="none" strike="noStrike" cap="none" normalizeH="0" baseline="0" dirty="0">
                <a:ln>
                  <a:noFill/>
                </a:ln>
                <a:solidFill>
                  <a:schemeClr val="tx1"/>
                </a:solidFill>
                <a:effectLst/>
                <a:latin typeface="Arial" panose="020B0604020202020204" pitchFamily="34" charset="0"/>
              </a:rPr>
              <a:t>L</a:t>
            </a:r>
            <a:r>
              <a:rPr kumimoji="0" lang="zh-CN" altLang="zh-CN" sz="900" b="0" i="0" u="none" strike="noStrike" cap="none" normalizeH="0" baseline="0" dirty="0">
                <a:ln>
                  <a:noFill/>
                </a:ln>
                <a:solidFill>
                  <a:schemeClr val="tx1"/>
                </a:solidFill>
                <a:effectLst/>
                <a:latin typeface="Arial" panose="020B0604020202020204" pitchFamily="34" charset="0"/>
              </a:rPr>
              <a:t>: number of layers</a:t>
            </a:r>
          </a:p>
        </p:txBody>
      </p:sp>
      <p:graphicFrame>
        <p:nvGraphicFramePr>
          <p:cNvPr id="4" name="表格 3">
            <a:extLst>
              <a:ext uri="{FF2B5EF4-FFF2-40B4-BE49-F238E27FC236}">
                <a16:creationId xmlns:a16="http://schemas.microsoft.com/office/drawing/2014/main" id="{AE6B39C9-D12B-4F58-A629-5F13577C73F2}"/>
              </a:ext>
            </a:extLst>
          </p:cNvPr>
          <p:cNvGraphicFramePr>
            <a:graphicFrameLocks noGrp="1"/>
          </p:cNvGraphicFramePr>
          <p:nvPr>
            <p:extLst>
              <p:ext uri="{D42A27DB-BD31-4B8C-83A1-F6EECF244321}">
                <p14:modId xmlns:p14="http://schemas.microsoft.com/office/powerpoint/2010/main" val="3979482742"/>
              </p:ext>
            </p:extLst>
          </p:nvPr>
        </p:nvGraphicFramePr>
        <p:xfrm>
          <a:off x="506413" y="1564020"/>
          <a:ext cx="11158535" cy="3904190"/>
        </p:xfrm>
        <a:graphic>
          <a:graphicData uri="http://schemas.openxmlformats.org/drawingml/2006/table">
            <a:tbl>
              <a:tblPr/>
              <a:tblGrid>
                <a:gridCol w="2231707">
                  <a:extLst>
                    <a:ext uri="{9D8B030D-6E8A-4147-A177-3AD203B41FA5}">
                      <a16:colId xmlns:a16="http://schemas.microsoft.com/office/drawing/2014/main" val="3399404049"/>
                    </a:ext>
                  </a:extLst>
                </a:gridCol>
                <a:gridCol w="2231707">
                  <a:extLst>
                    <a:ext uri="{9D8B030D-6E8A-4147-A177-3AD203B41FA5}">
                      <a16:colId xmlns:a16="http://schemas.microsoft.com/office/drawing/2014/main" val="2111510342"/>
                    </a:ext>
                  </a:extLst>
                </a:gridCol>
                <a:gridCol w="2231707">
                  <a:extLst>
                    <a:ext uri="{9D8B030D-6E8A-4147-A177-3AD203B41FA5}">
                      <a16:colId xmlns:a16="http://schemas.microsoft.com/office/drawing/2014/main" val="3527553530"/>
                    </a:ext>
                  </a:extLst>
                </a:gridCol>
                <a:gridCol w="2231707">
                  <a:extLst>
                    <a:ext uri="{9D8B030D-6E8A-4147-A177-3AD203B41FA5}">
                      <a16:colId xmlns:a16="http://schemas.microsoft.com/office/drawing/2014/main" val="3475797159"/>
                    </a:ext>
                  </a:extLst>
                </a:gridCol>
                <a:gridCol w="2231707">
                  <a:extLst>
                    <a:ext uri="{9D8B030D-6E8A-4147-A177-3AD203B41FA5}">
                      <a16:colId xmlns:a16="http://schemas.microsoft.com/office/drawing/2014/main" val="148155582"/>
                    </a:ext>
                  </a:extLst>
                </a:gridCol>
              </a:tblGrid>
              <a:tr h="0">
                <a:tc>
                  <a:txBody>
                    <a:bodyPr/>
                    <a:lstStyle/>
                    <a:p>
                      <a:pPr algn="ctr"/>
                      <a:r>
                        <a:rPr lang="en-US" dirty="0"/>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Assumed Architecture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Parameter Formula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t>Plug-in Values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t>Total Params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0711173"/>
                  </a:ext>
                </a:extLst>
              </a:tr>
              <a:tr h="0">
                <a:tc>
                  <a:txBody>
                    <a:bodyPr/>
                    <a:lstStyle/>
                    <a:p>
                      <a:pPr algn="ctr"/>
                      <a:r>
                        <a:rPr lang="en-US" b="1" dirty="0"/>
                        <a:t>FCNN (Flatten whole sequence)</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Input (</a:t>
                      </a:r>
                      <a:r>
                        <a:rPr lang="en-US" b="1" i="1" dirty="0"/>
                        <a:t>T</a:t>
                      </a:r>
                      <a:r>
                        <a:rPr lang="en-US" dirty="0"/>
                        <a:t> * </a:t>
                      </a:r>
                      <a:r>
                        <a:rPr lang="en-US" b="1" i="1" dirty="0"/>
                        <a:t>d</a:t>
                      </a:r>
                      <a:r>
                        <a:rPr lang="en-US" dirty="0"/>
                        <a:t>) → 1 hidden layer </a:t>
                      </a:r>
                      <a:r>
                        <a:rPr lang="en-US" sz="1800" b="1" i="1" kern="1200" dirty="0">
                          <a:solidFill>
                            <a:schemeClr val="tx1"/>
                          </a:solidFill>
                          <a:latin typeface="+mn-lt"/>
                          <a:ea typeface="+mn-ea"/>
                          <a:cs typeface="+mn-cs"/>
                        </a:rPr>
                        <a:t>h </a:t>
                      </a:r>
                      <a:r>
                        <a:rPr lang="en-US" dirty="0"/>
                        <a:t>→ output </a:t>
                      </a:r>
                      <a:r>
                        <a:rPr lang="en-US" sz="1800" b="1" i="1" kern="1200" dirty="0">
                          <a:solidFill>
                            <a:schemeClr val="tx1"/>
                          </a:solidFill>
                          <a:latin typeface="+mn-lt"/>
                          <a:ea typeface="+mn-ea"/>
                          <a:cs typeface="+mn-cs"/>
                        </a:rPr>
                        <a:t>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BR" dirty="0"/>
                        <a:t>(T d)*h + h + h * o + 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BR" dirty="0"/>
                        <a:t>(T=4000, d=256, h=512, o=4)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solidFill>
                            <a:srgbClr val="00B0F0"/>
                          </a:solidFill>
                        </a:rPr>
                        <a:t>524,290,564</a:t>
                      </a:r>
                      <a:r>
                        <a:rPr lang="en-US" dirty="0">
                          <a:solidFill>
                            <a:srgbClr val="00B0F0"/>
                          </a:solidFill>
                        </a:rPr>
                        <a:t> (~</a:t>
                      </a:r>
                      <a:r>
                        <a:rPr lang="en-US" b="1" dirty="0">
                          <a:solidFill>
                            <a:srgbClr val="00B0F0"/>
                          </a:solidFill>
                        </a:rPr>
                        <a:t>524.3M</a:t>
                      </a:r>
                      <a:r>
                        <a:rPr lang="en-US" dirty="0">
                          <a:solidFill>
                            <a:srgbClr val="00B0F0"/>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7289461"/>
                  </a:ext>
                </a:extLst>
              </a:tr>
              <a:tr h="0">
                <a:tc>
                  <a:txBody>
                    <a:bodyPr/>
                    <a:lstStyle/>
                    <a:p>
                      <a:pPr algn="ctr"/>
                      <a:r>
                        <a:rPr lang="en-US" b="1" dirty="0"/>
                        <a:t>FCNN (Per-frame + pooling)</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Per-frame: (</a:t>
                      </a:r>
                      <a:r>
                        <a:rPr lang="en-US" sz="1600" b="1" i="1" dirty="0"/>
                        <a:t>d </a:t>
                      </a:r>
                      <a:r>
                        <a:rPr lang="en-US" sz="1600" dirty="0"/>
                        <a:t>-&gt;</a:t>
                      </a:r>
                      <a:r>
                        <a:rPr lang="en-US" sz="1600" b="1" i="1" dirty="0"/>
                        <a:t>h</a:t>
                      </a:r>
                      <a:r>
                        <a:rPr lang="en-US" sz="1600" dirty="0"/>
                        <a:t> -&gt; </a:t>
                      </a:r>
                      <a:r>
                        <a:rPr lang="en-US" sz="1600" b="1" i="1" dirty="0"/>
                        <a:t>o</a:t>
                      </a:r>
                      <a:r>
                        <a:rPr lang="en-US" sz="1600" dirty="0"/>
                        <a:t>), applied to each frame; then mean/max pooling over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BR" dirty="0"/>
                        <a:t>(d * h + h + h * o + 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BR" dirty="0"/>
                        <a:t>(d=256, h=512, o=4)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solidFill>
                            <a:srgbClr val="00B0F0"/>
                          </a:solidFill>
                        </a:rPr>
                        <a:t>133,636</a:t>
                      </a:r>
                      <a:r>
                        <a:rPr lang="en-US" dirty="0">
                          <a:solidFill>
                            <a:srgbClr val="00B0F0"/>
                          </a:solidFill>
                        </a:rPr>
                        <a:t> (~</a:t>
                      </a:r>
                      <a:r>
                        <a:rPr lang="en-US" b="1" dirty="0">
                          <a:solidFill>
                            <a:srgbClr val="00B0F0"/>
                          </a:solidFill>
                        </a:rPr>
                        <a:t>0.134M</a:t>
                      </a:r>
                      <a:r>
                        <a:rPr lang="en-US" dirty="0">
                          <a:solidFill>
                            <a:srgbClr val="00B0F0"/>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6990653"/>
                  </a:ext>
                </a:extLst>
              </a:tr>
              <a:tr h="1282910">
                <a:tc>
                  <a:txBody>
                    <a:bodyPr/>
                    <a:lstStyle/>
                    <a:p>
                      <a:pPr algn="ctr"/>
                      <a:r>
                        <a:rPr lang="en-US" b="1" dirty="0"/>
                        <a:t>SSM (Mamba-like)</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i="1" dirty="0"/>
                        <a:t>L</a:t>
                      </a:r>
                      <a:r>
                        <a:rPr lang="en-US" dirty="0"/>
                        <a:t> layers, model dim </a:t>
                      </a:r>
                      <a:r>
                        <a:rPr lang="en-US" b="1" i="1" dirty="0"/>
                        <a:t>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i-FI" dirty="0"/>
                        <a:t>(L * k * d^2))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(L=3, d=128, k=4)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solidFill>
                            <a:srgbClr val="00B0F0"/>
                          </a:solidFill>
                        </a:rPr>
                        <a:t>196,608</a:t>
                      </a:r>
                      <a:r>
                        <a:rPr lang="en-US" dirty="0">
                          <a:solidFill>
                            <a:srgbClr val="00B0F0"/>
                          </a:solidFill>
                        </a:rPr>
                        <a:t> (~</a:t>
                      </a:r>
                      <a:r>
                        <a:rPr lang="en-US" b="1" dirty="0">
                          <a:solidFill>
                            <a:srgbClr val="00B0F0"/>
                          </a:solidFill>
                        </a:rPr>
                        <a:t>0.197M</a:t>
                      </a:r>
                      <a:r>
                        <a:rPr lang="en-US" dirty="0">
                          <a:solidFill>
                            <a:srgbClr val="00B0F0"/>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55647821"/>
                  </a:ext>
                </a:extLst>
              </a:tr>
            </a:tbl>
          </a:graphicData>
        </a:graphic>
      </p:graphicFrame>
    </p:spTree>
    <p:extLst>
      <p:ext uri="{BB962C8B-B14F-4D97-AF65-F5344CB8AC3E}">
        <p14:creationId xmlns:p14="http://schemas.microsoft.com/office/powerpoint/2010/main" val="26400602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 </a:t>
            </a:r>
            <a:r>
              <a:rPr lang="en-US" altLang="zh-CN" dirty="0"/>
              <a:t>Previous works</a:t>
            </a:r>
            <a:endParaRPr lang="en-US" dirty="0"/>
          </a:p>
        </p:txBody>
      </p:sp>
      <p:sp>
        <p:nvSpPr>
          <p:cNvPr id="8" name="文本框 7"/>
          <p:cNvSpPr txBox="1"/>
          <p:nvPr/>
        </p:nvSpPr>
        <p:spPr>
          <a:xfrm>
            <a:off x="510540" y="1049655"/>
            <a:ext cx="4602948" cy="400110"/>
          </a:xfrm>
          <a:prstGeom prst="rect">
            <a:avLst/>
          </a:prstGeom>
          <a:noFill/>
        </p:spPr>
        <p:txBody>
          <a:bodyPr wrap="square" rtlCol="0">
            <a:spAutoFit/>
          </a:bodyPr>
          <a:lstStyle/>
          <a:p>
            <a:r>
              <a:rPr lang="en-US" altLang="zh-CN" sz="2000" b="1" dirty="0"/>
              <a:t>FCNN: Fully Connected Neural Network</a:t>
            </a:r>
          </a:p>
        </p:txBody>
      </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AE6B39C9-D12B-4F58-A629-5F13577C73F2}"/>
                  </a:ext>
                </a:extLst>
              </p:cNvPr>
              <p:cNvGraphicFramePr>
                <a:graphicFrameLocks noGrp="1"/>
              </p:cNvGraphicFramePr>
              <p:nvPr>
                <p:extLst>
                  <p:ext uri="{D42A27DB-BD31-4B8C-83A1-F6EECF244321}">
                    <p14:modId xmlns:p14="http://schemas.microsoft.com/office/powerpoint/2010/main" val="1998238784"/>
                  </p:ext>
                </p:extLst>
              </p:nvPr>
            </p:nvGraphicFramePr>
            <p:xfrm>
              <a:off x="506413" y="1564020"/>
              <a:ext cx="11158535" cy="4075900"/>
            </p:xfrm>
            <a:graphic>
              <a:graphicData uri="http://schemas.openxmlformats.org/drawingml/2006/table">
                <a:tbl>
                  <a:tblPr/>
                  <a:tblGrid>
                    <a:gridCol w="2231707">
                      <a:extLst>
                        <a:ext uri="{9D8B030D-6E8A-4147-A177-3AD203B41FA5}">
                          <a16:colId xmlns:a16="http://schemas.microsoft.com/office/drawing/2014/main" val="3399404049"/>
                        </a:ext>
                      </a:extLst>
                    </a:gridCol>
                    <a:gridCol w="2231707">
                      <a:extLst>
                        <a:ext uri="{9D8B030D-6E8A-4147-A177-3AD203B41FA5}">
                          <a16:colId xmlns:a16="http://schemas.microsoft.com/office/drawing/2014/main" val="2111510342"/>
                        </a:ext>
                      </a:extLst>
                    </a:gridCol>
                    <a:gridCol w="2522354">
                      <a:extLst>
                        <a:ext uri="{9D8B030D-6E8A-4147-A177-3AD203B41FA5}">
                          <a16:colId xmlns:a16="http://schemas.microsoft.com/office/drawing/2014/main" val="3527553530"/>
                        </a:ext>
                      </a:extLst>
                    </a:gridCol>
                    <a:gridCol w="1941060">
                      <a:extLst>
                        <a:ext uri="{9D8B030D-6E8A-4147-A177-3AD203B41FA5}">
                          <a16:colId xmlns:a16="http://schemas.microsoft.com/office/drawing/2014/main" val="3475797159"/>
                        </a:ext>
                      </a:extLst>
                    </a:gridCol>
                    <a:gridCol w="2231707">
                      <a:extLst>
                        <a:ext uri="{9D8B030D-6E8A-4147-A177-3AD203B41FA5}">
                          <a16:colId xmlns:a16="http://schemas.microsoft.com/office/drawing/2014/main" val="148155582"/>
                        </a:ext>
                      </a:extLst>
                    </a:gridCol>
                  </a:tblGrid>
                  <a:tr h="0">
                    <a:tc>
                      <a:txBody>
                        <a:bodyPr/>
                        <a:lstStyle/>
                        <a:p>
                          <a:pPr algn="ctr"/>
                          <a:r>
                            <a:rPr lang="en-US" dirty="0"/>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Assumed Architecture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Parameter Formula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Plug-in Values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t>Total Params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0711173"/>
                      </a:ext>
                    </a:extLst>
                  </a:tr>
                  <a:tr h="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b="1" dirty="0"/>
                            <a:t>FCNN(covariance matrix in previous work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effectLst/>
                            </a:rPr>
                            <a:t>M</a:t>
                          </a:r>
                          <a:r>
                            <a:rPr lang="en-US" altLang="zh-CN" sz="1600" dirty="0"/>
                            <a:t>²</a:t>
                          </a:r>
                          <a:r>
                            <a:rPr lang="en-US" sz="1600" dirty="0">
                              <a:effectLst/>
                            </a:rPr>
                            <a:t>→M</a:t>
                          </a:r>
                          <a:r>
                            <a:rPr lang="en-US" altLang="zh-CN" sz="1600" dirty="0"/>
                            <a:t>²</a:t>
                          </a:r>
                          <a:r>
                            <a:rPr lang="en-US" sz="1600" dirty="0">
                              <a:effectLst/>
                            </a:rPr>
                            <a:t>→M</a:t>
                          </a:r>
                          <a:r>
                            <a:rPr lang="en-US" altLang="zh-CN" sz="1600" dirty="0"/>
                            <a:t>²/</a:t>
                          </a:r>
                          <a:r>
                            <a:rPr lang="en-US" sz="1600" dirty="0">
                              <a:effectLst/>
                            </a:rPr>
                            <a:t>2→M</a:t>
                          </a:r>
                          <a:r>
                            <a:rPr lang="en-US" altLang="zh-CN" sz="1600" dirty="0"/>
                            <a:t>²/</a:t>
                          </a:r>
                          <a:r>
                            <a:rPr lang="en-US" sz="1600" dirty="0">
                              <a:effectLst/>
                            </a:rPr>
                            <a:t>4→M</a:t>
                          </a:r>
                          <a:r>
                            <a:rPr lang="en-US" altLang="zh-CN" sz="1600" dirty="0"/>
                            <a:t>²/</a:t>
                          </a:r>
                          <a:r>
                            <a:rPr lang="en-US" sz="1600" dirty="0">
                              <a:effectLst/>
                            </a:rPr>
                            <a:t>4→1024→512→128→32→4→2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27</m:t>
                                    </m:r>
                                  </m:num>
                                  <m:den>
                                    <m:r>
                                      <a:rPr lang="en-US" altLang="zh-CN" b="0" i="1" smtClean="0">
                                        <a:latin typeface="Cambria Math" panose="02040503050406030204" pitchFamily="18" charset="0"/>
                                      </a:rPr>
                                      <m:t>16</m:t>
                                    </m:r>
                                  </m:den>
                                </m:f>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𝑀</m:t>
                                    </m:r>
                                  </m:e>
                                  <m:sup>
                                    <m:r>
                                      <a:rPr lang="en-US" altLang="zh-CN" b="0" i="1" smtClean="0">
                                        <a:latin typeface="Cambria Math" panose="02040503050406030204" pitchFamily="18" charset="0"/>
                                      </a:rPr>
                                      <m:t>4</m:t>
                                    </m:r>
                                  </m:sup>
                                </m:sSup>
                                <m:r>
                                  <a:rPr lang="en-US" altLang="zh-CN" b="0" i="1" smtClean="0">
                                    <a:latin typeface="Cambria Math" panose="02040503050406030204" pitchFamily="18" charset="0"/>
                                  </a:rPr>
                                  <m:t>+258</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𝑀</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+595,750</m:t>
                                </m:r>
                              </m:oMath>
                            </m:oMathPara>
                          </a14:m>
                          <a:endParaRPr lang="en-US" altLang="zh-CN" b="0" dirty="0"/>
                        </a:p>
                        <a:p>
                          <a:endParaRPr lang="en-US" altLang="zh-CN" b="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dirty="0"/>
                            <a:t>(M=100)</a:t>
                          </a:r>
                          <a:endParaRPr lang="pt-BR"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b="1" dirty="0">
                              <a:solidFill>
                                <a:srgbClr val="00B0F0"/>
                              </a:solidFill>
                            </a:rPr>
                            <a:t>171,925,750(~172M)</a:t>
                          </a:r>
                          <a:endParaRPr lang="en-US" b="1" dirty="0">
                            <a:solidFill>
                              <a:srgbClr val="00B0F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6990653"/>
                      </a:ext>
                    </a:extLst>
                  </a:tr>
                  <a:tr h="1160835">
                    <a:tc>
                      <a:txBody>
                        <a:bodyPr/>
                        <a:lstStyle/>
                        <a:p>
                          <a:pPr algn="ctr"/>
                          <a:r>
                            <a:rPr lang="en-US" altLang="zh-CN" b="1" dirty="0"/>
                            <a:t>FCNN(truncation L taps in previous work)</a:t>
                          </a:r>
                          <a:endParaRPr lang="en-US"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dirty="0">
                              <a:effectLst/>
                            </a:rPr>
                            <a:t>2ML→ML→ML→ML→</a:t>
                          </a:r>
                        </a:p>
                        <a:p>
                          <a:pPr algn="ctr"/>
                          <a:r>
                            <a:rPr lang="en-US" altLang="zh-CN" sz="1600" dirty="0">
                              <a:effectLst/>
                            </a:rPr>
                            <a:t>512→256→128→32→4→2</a:t>
                          </a:r>
                          <a:endParaRPr lang="en-US" sz="1600" b="1" i="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dirty="0"/>
                            <a:t>4M</a:t>
                          </a:r>
                          <a:r>
                            <a:rPr lang="en-US" altLang="zh-CN" sz="1800" dirty="0"/>
                            <a:t>²</a:t>
                          </a:r>
                          <a:r>
                            <a:rPr lang="en-US" altLang="zh-CN" dirty="0"/>
                            <a:t>L</a:t>
                          </a:r>
                          <a:r>
                            <a:rPr lang="en-US" altLang="zh-CN" sz="1800" dirty="0"/>
                            <a:t>²</a:t>
                          </a:r>
                          <a:r>
                            <a:rPr lang="en-US" altLang="zh-CN" dirty="0"/>
                            <a:t>+515ML+169,006</a:t>
                          </a:r>
                          <a:endParaRPr lang="fi-FI"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dirty="0"/>
                            <a:t>(M=100, L=10)</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b="1" dirty="0">
                              <a:solidFill>
                                <a:srgbClr val="00B0F0"/>
                              </a:solidFill>
                            </a:rPr>
                            <a:t>724,006(</a:t>
                          </a:r>
                          <a:r>
                            <a:rPr lang="en-US" altLang="zh-CN" dirty="0">
                              <a:solidFill>
                                <a:srgbClr val="00B0F0"/>
                              </a:solidFill>
                            </a:rPr>
                            <a:t>~</a:t>
                          </a:r>
                          <a:r>
                            <a:rPr lang="en-US" altLang="zh-CN" b="1" dirty="0">
                              <a:solidFill>
                                <a:srgbClr val="00B0F0"/>
                              </a:solidFill>
                            </a:rPr>
                            <a:t>0.724M)</a:t>
                          </a:r>
                          <a:endParaRPr lang="en-US" b="1" dirty="0">
                            <a:solidFill>
                              <a:srgbClr val="00B0F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2410696"/>
                      </a:ext>
                    </a:extLst>
                  </a:tr>
                  <a:tr h="1119539">
                    <a:tc>
                      <a:txBody>
                        <a:bodyPr/>
                        <a:lstStyle/>
                        <a:p>
                          <a:pPr algn="ctr"/>
                          <a:r>
                            <a:rPr lang="en-US" b="1"/>
                            <a:t>SSM (Mamba-like)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i="1" dirty="0"/>
                            <a:t>L</a:t>
                          </a:r>
                          <a:r>
                            <a:rPr lang="en-US" dirty="0"/>
                            <a:t> layers, model dim </a:t>
                          </a:r>
                          <a:r>
                            <a:rPr lang="en-US" b="1" i="1" dirty="0"/>
                            <a:t>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i-FI" dirty="0"/>
                            <a:t>(L * k * d^2))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(L=3, d=128, k=4)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solidFill>
                                <a:srgbClr val="00B0F0"/>
                              </a:solidFill>
                            </a:rPr>
                            <a:t>196,608</a:t>
                          </a:r>
                          <a:r>
                            <a:rPr lang="en-US" dirty="0">
                              <a:solidFill>
                                <a:srgbClr val="00B0F0"/>
                              </a:solidFill>
                            </a:rPr>
                            <a:t> (~</a:t>
                          </a:r>
                          <a:r>
                            <a:rPr lang="en-US" b="1" dirty="0">
                              <a:solidFill>
                                <a:srgbClr val="00B0F0"/>
                              </a:solidFill>
                            </a:rPr>
                            <a:t>0.197M</a:t>
                          </a:r>
                          <a:r>
                            <a:rPr lang="en-US" dirty="0">
                              <a:solidFill>
                                <a:srgbClr val="00B0F0"/>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55647821"/>
                      </a:ext>
                    </a:extLst>
                  </a:tr>
                </a:tbl>
              </a:graphicData>
            </a:graphic>
          </p:graphicFrame>
        </mc:Choice>
        <mc:Fallback xmlns="">
          <p:graphicFrame>
            <p:nvGraphicFramePr>
              <p:cNvPr id="4" name="表格 3">
                <a:extLst>
                  <a:ext uri="{FF2B5EF4-FFF2-40B4-BE49-F238E27FC236}">
                    <a16:creationId xmlns:a16="http://schemas.microsoft.com/office/drawing/2014/main" id="{AE6B39C9-D12B-4F58-A629-5F13577C73F2}"/>
                  </a:ext>
                </a:extLst>
              </p:cNvPr>
              <p:cNvGraphicFramePr>
                <a:graphicFrameLocks noGrp="1"/>
              </p:cNvGraphicFramePr>
              <p:nvPr>
                <p:extLst>
                  <p:ext uri="{D42A27DB-BD31-4B8C-83A1-F6EECF244321}">
                    <p14:modId xmlns:p14="http://schemas.microsoft.com/office/powerpoint/2010/main" val="1998238784"/>
                  </p:ext>
                </p:extLst>
              </p:nvPr>
            </p:nvGraphicFramePr>
            <p:xfrm>
              <a:off x="506413" y="1564020"/>
              <a:ext cx="11158535" cy="4075900"/>
            </p:xfrm>
            <a:graphic>
              <a:graphicData uri="http://schemas.openxmlformats.org/drawingml/2006/table">
                <a:tbl>
                  <a:tblPr/>
                  <a:tblGrid>
                    <a:gridCol w="2231707">
                      <a:extLst>
                        <a:ext uri="{9D8B030D-6E8A-4147-A177-3AD203B41FA5}">
                          <a16:colId xmlns:a16="http://schemas.microsoft.com/office/drawing/2014/main" val="3399404049"/>
                        </a:ext>
                      </a:extLst>
                    </a:gridCol>
                    <a:gridCol w="2231707">
                      <a:extLst>
                        <a:ext uri="{9D8B030D-6E8A-4147-A177-3AD203B41FA5}">
                          <a16:colId xmlns:a16="http://schemas.microsoft.com/office/drawing/2014/main" val="2111510342"/>
                        </a:ext>
                      </a:extLst>
                    </a:gridCol>
                    <a:gridCol w="2522354">
                      <a:extLst>
                        <a:ext uri="{9D8B030D-6E8A-4147-A177-3AD203B41FA5}">
                          <a16:colId xmlns:a16="http://schemas.microsoft.com/office/drawing/2014/main" val="3527553530"/>
                        </a:ext>
                      </a:extLst>
                    </a:gridCol>
                    <a:gridCol w="1941060">
                      <a:extLst>
                        <a:ext uri="{9D8B030D-6E8A-4147-A177-3AD203B41FA5}">
                          <a16:colId xmlns:a16="http://schemas.microsoft.com/office/drawing/2014/main" val="3475797159"/>
                        </a:ext>
                      </a:extLst>
                    </a:gridCol>
                    <a:gridCol w="2231707">
                      <a:extLst>
                        <a:ext uri="{9D8B030D-6E8A-4147-A177-3AD203B41FA5}">
                          <a16:colId xmlns:a16="http://schemas.microsoft.com/office/drawing/2014/main" val="148155582"/>
                        </a:ext>
                      </a:extLst>
                    </a:gridCol>
                  </a:tblGrid>
                  <a:tr h="640080">
                    <a:tc>
                      <a:txBody>
                        <a:bodyPr/>
                        <a:lstStyle/>
                        <a:p>
                          <a:pPr algn="ctr"/>
                          <a:r>
                            <a:rPr lang="en-US" dirty="0"/>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Assumed Architecture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Parameter Formula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Plug-in Values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t>Total Params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0711173"/>
                      </a:ext>
                    </a:extLst>
                  </a:tr>
                  <a:tr h="115544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b="1" dirty="0"/>
                            <a:t>FCNN(covariance matrix in previous work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effectLst/>
                            </a:rPr>
                            <a:t>M</a:t>
                          </a:r>
                          <a:r>
                            <a:rPr lang="en-US" altLang="zh-CN" sz="1600" dirty="0"/>
                            <a:t>²</a:t>
                          </a:r>
                          <a:r>
                            <a:rPr lang="en-US" sz="1600" dirty="0">
                              <a:effectLst/>
                            </a:rPr>
                            <a:t>→M</a:t>
                          </a:r>
                          <a:r>
                            <a:rPr lang="en-US" altLang="zh-CN" sz="1600" dirty="0"/>
                            <a:t>²</a:t>
                          </a:r>
                          <a:r>
                            <a:rPr lang="en-US" sz="1600" dirty="0">
                              <a:effectLst/>
                            </a:rPr>
                            <a:t>→M</a:t>
                          </a:r>
                          <a:r>
                            <a:rPr lang="en-US" altLang="zh-CN" sz="1600" dirty="0"/>
                            <a:t>²/</a:t>
                          </a:r>
                          <a:r>
                            <a:rPr lang="en-US" sz="1600" dirty="0">
                              <a:effectLst/>
                            </a:rPr>
                            <a:t>2→M</a:t>
                          </a:r>
                          <a:r>
                            <a:rPr lang="en-US" altLang="zh-CN" sz="1600" dirty="0"/>
                            <a:t>²/</a:t>
                          </a:r>
                          <a:r>
                            <a:rPr lang="en-US" sz="1600" dirty="0">
                              <a:effectLst/>
                            </a:rPr>
                            <a:t>4→M</a:t>
                          </a:r>
                          <a:r>
                            <a:rPr lang="en-US" altLang="zh-CN" sz="1600" dirty="0"/>
                            <a:t>²/</a:t>
                          </a:r>
                          <a:r>
                            <a:rPr lang="en-US" sz="1600" dirty="0">
                              <a:effectLst/>
                            </a:rPr>
                            <a:t>4→1024→512→128→32→4→2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77053" t="-57895" r="-165942" b="-198421"/>
                          </a:stretch>
                        </a:blipFill>
                      </a:tcPr>
                    </a:tc>
                    <a:tc>
                      <a:txBody>
                        <a:bodyPr/>
                        <a:lstStyle/>
                        <a:p>
                          <a:pPr algn="ctr"/>
                          <a:r>
                            <a:rPr lang="en-US" altLang="zh-CN" dirty="0"/>
                            <a:t>(M=100)</a:t>
                          </a:r>
                          <a:endParaRPr lang="pt-BR"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b="1" dirty="0">
                              <a:solidFill>
                                <a:srgbClr val="00B0F0"/>
                              </a:solidFill>
                            </a:rPr>
                            <a:t>171,925,750(~172M)</a:t>
                          </a:r>
                          <a:endParaRPr lang="en-US" b="1" dirty="0">
                            <a:solidFill>
                              <a:srgbClr val="00B0F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6990653"/>
                      </a:ext>
                    </a:extLst>
                  </a:tr>
                  <a:tr h="1160835">
                    <a:tc>
                      <a:txBody>
                        <a:bodyPr/>
                        <a:lstStyle/>
                        <a:p>
                          <a:pPr algn="ctr"/>
                          <a:r>
                            <a:rPr lang="en-US" altLang="zh-CN" b="1" dirty="0"/>
                            <a:t>FCNN(truncation L taps in previous work)</a:t>
                          </a:r>
                          <a:endParaRPr lang="en-US"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dirty="0">
                              <a:effectLst/>
                            </a:rPr>
                            <a:t>2ML→ML→ML→ML→</a:t>
                          </a:r>
                        </a:p>
                        <a:p>
                          <a:pPr algn="ctr"/>
                          <a:r>
                            <a:rPr lang="en-US" altLang="zh-CN" sz="1600" dirty="0">
                              <a:effectLst/>
                            </a:rPr>
                            <a:t>512→256→128→32→4→2</a:t>
                          </a:r>
                          <a:endParaRPr lang="en-US" sz="1600" b="1" i="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dirty="0"/>
                            <a:t>4M</a:t>
                          </a:r>
                          <a:r>
                            <a:rPr lang="en-US" altLang="zh-CN" sz="1800" dirty="0"/>
                            <a:t>²</a:t>
                          </a:r>
                          <a:r>
                            <a:rPr lang="en-US" altLang="zh-CN" dirty="0"/>
                            <a:t>L</a:t>
                          </a:r>
                          <a:r>
                            <a:rPr lang="en-US" altLang="zh-CN" sz="1800" dirty="0"/>
                            <a:t>²</a:t>
                          </a:r>
                          <a:r>
                            <a:rPr lang="en-US" altLang="zh-CN" dirty="0"/>
                            <a:t>+515ML+169,006</a:t>
                          </a:r>
                          <a:endParaRPr lang="fi-FI"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dirty="0"/>
                            <a:t>(M=100, L=10)</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b="1" dirty="0">
                              <a:solidFill>
                                <a:srgbClr val="00B0F0"/>
                              </a:solidFill>
                            </a:rPr>
                            <a:t>724,006(</a:t>
                          </a:r>
                          <a:r>
                            <a:rPr lang="en-US" altLang="zh-CN" dirty="0">
                              <a:solidFill>
                                <a:srgbClr val="00B0F0"/>
                              </a:solidFill>
                            </a:rPr>
                            <a:t>~</a:t>
                          </a:r>
                          <a:r>
                            <a:rPr lang="en-US" altLang="zh-CN" b="1" dirty="0">
                              <a:solidFill>
                                <a:srgbClr val="00B0F0"/>
                              </a:solidFill>
                            </a:rPr>
                            <a:t>0.724M)</a:t>
                          </a:r>
                          <a:endParaRPr lang="en-US" b="1" dirty="0">
                            <a:solidFill>
                              <a:srgbClr val="00B0F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2410696"/>
                      </a:ext>
                    </a:extLst>
                  </a:tr>
                  <a:tr h="1119539">
                    <a:tc>
                      <a:txBody>
                        <a:bodyPr/>
                        <a:lstStyle/>
                        <a:p>
                          <a:pPr algn="ctr"/>
                          <a:r>
                            <a:rPr lang="en-US" b="1"/>
                            <a:t>SSM (Mamba-like)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i="1" dirty="0"/>
                            <a:t>L</a:t>
                          </a:r>
                          <a:r>
                            <a:rPr lang="en-US" dirty="0"/>
                            <a:t> layers, model dim </a:t>
                          </a:r>
                          <a:r>
                            <a:rPr lang="en-US" b="1" i="1" dirty="0"/>
                            <a:t>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i-FI" dirty="0"/>
                            <a:t>(L * k * d^2))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(L=3, d=128, k=4)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solidFill>
                                <a:srgbClr val="00B0F0"/>
                              </a:solidFill>
                            </a:rPr>
                            <a:t>196,608</a:t>
                          </a:r>
                          <a:r>
                            <a:rPr lang="en-US" dirty="0">
                              <a:solidFill>
                                <a:srgbClr val="00B0F0"/>
                              </a:solidFill>
                            </a:rPr>
                            <a:t> (~</a:t>
                          </a:r>
                          <a:r>
                            <a:rPr lang="en-US" b="1" dirty="0">
                              <a:solidFill>
                                <a:srgbClr val="00B0F0"/>
                              </a:solidFill>
                            </a:rPr>
                            <a:t>0.197M</a:t>
                          </a:r>
                          <a:r>
                            <a:rPr lang="en-US" dirty="0">
                              <a:solidFill>
                                <a:srgbClr val="00B0F0"/>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55647821"/>
                      </a:ext>
                    </a:extLst>
                  </a:tr>
                </a:tbl>
              </a:graphicData>
            </a:graphic>
          </p:graphicFrame>
        </mc:Fallback>
      </mc:AlternateContent>
      <p:sp>
        <p:nvSpPr>
          <p:cNvPr id="7" name="文本框 6">
            <a:extLst>
              <a:ext uri="{FF2B5EF4-FFF2-40B4-BE49-F238E27FC236}">
                <a16:creationId xmlns:a16="http://schemas.microsoft.com/office/drawing/2014/main" id="{FF6E5CF0-8401-4FE5-A655-3760A4AABA46}"/>
              </a:ext>
            </a:extLst>
          </p:cNvPr>
          <p:cNvSpPr txBox="1"/>
          <p:nvPr/>
        </p:nvSpPr>
        <p:spPr>
          <a:xfrm>
            <a:off x="186282" y="6080255"/>
            <a:ext cx="10187448" cy="523220"/>
          </a:xfrm>
          <a:prstGeom prst="rect">
            <a:avLst/>
          </a:prstGeom>
          <a:noFill/>
        </p:spPr>
        <p:txBody>
          <a:bodyPr wrap="square">
            <a:spAutoFit/>
          </a:bodyPr>
          <a:lstStyle/>
          <a:p>
            <a:r>
              <a:rPr lang="en-US" altLang="zh-CN" sz="1400" i="1" dirty="0">
                <a:solidFill>
                  <a:schemeClr val="bg1">
                    <a:lumMod val="50000"/>
                  </a:schemeClr>
                </a:solidFill>
              </a:rPr>
              <a:t>Tian, G., </a:t>
            </a:r>
            <a:r>
              <a:rPr lang="en-US" altLang="zh-CN" sz="1400" i="1" dirty="0" err="1">
                <a:solidFill>
                  <a:schemeClr val="bg1">
                    <a:lumMod val="50000"/>
                  </a:schemeClr>
                </a:solidFill>
              </a:rPr>
              <a:t>Yaman</a:t>
            </a:r>
            <a:r>
              <a:rPr lang="en-US" altLang="zh-CN" sz="1400" i="1" dirty="0">
                <a:solidFill>
                  <a:schemeClr val="bg1">
                    <a:lumMod val="50000"/>
                  </a:schemeClr>
                </a:solidFill>
              </a:rPr>
              <a:t>, I., Sandra, M., Cai, X., Liu, L., &amp; </a:t>
            </a:r>
            <a:r>
              <a:rPr lang="en-US" altLang="zh-CN" sz="1400" i="1" dirty="0" err="1">
                <a:solidFill>
                  <a:schemeClr val="bg1">
                    <a:lumMod val="50000"/>
                  </a:schemeClr>
                </a:solidFill>
              </a:rPr>
              <a:t>Tufvesson</a:t>
            </a:r>
            <a:r>
              <a:rPr lang="en-US" altLang="zh-CN" sz="1400" i="1" dirty="0">
                <a:solidFill>
                  <a:schemeClr val="bg1">
                    <a:lumMod val="50000"/>
                  </a:schemeClr>
                </a:solidFill>
              </a:rPr>
              <a:t>, F. (2023, May). High-precision machine-learning based indoor localization with massive MIMO system. In ICC 2023-IEEE International Conference on Communications (pp. 3690-3695). IEEE.</a:t>
            </a:r>
            <a:endParaRPr lang="zh-CN" altLang="en-US" sz="1400" i="1" dirty="0">
              <a:solidFill>
                <a:schemeClr val="bg1">
                  <a:lumMod val="50000"/>
                </a:schemeClr>
              </a:solidFill>
            </a:endParaRPr>
          </a:p>
        </p:txBody>
      </p:sp>
    </p:spTree>
    <p:extLst>
      <p:ext uri="{BB962C8B-B14F-4D97-AF65-F5344CB8AC3E}">
        <p14:creationId xmlns:p14="http://schemas.microsoft.com/office/powerpoint/2010/main" val="747479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1"/>
          <p:cNvSpPr/>
          <p:nvPr/>
        </p:nvSpPr>
        <p:spPr>
          <a:xfrm>
            <a:off x="1004258" y="1265186"/>
            <a:ext cx="10162747" cy="514109"/>
          </a:xfrm>
          <a:prstGeom prst="rect">
            <a:avLst/>
          </a:prstGeom>
          <a:noFill/>
          <a:ln/>
        </p:spPr>
        <p:txBody>
          <a:bodyPr wrap="square" lIns="0" tIns="0" rIns="0" bIns="0" rtlCol="0" anchor="t"/>
          <a:lstStyle/>
          <a:p>
            <a:pPr>
              <a:lnSpc>
                <a:spcPts val="1994"/>
              </a:lnSpc>
            </a:pPr>
            <a:r>
              <a:rPr lang="en-US" sz="1247" dirty="0">
                <a:solidFill>
                  <a:srgbClr val="5B5F71"/>
                </a:solidFill>
                <a:latin typeface="Instrument Sans Medium" pitchFamily="34" charset="0"/>
                <a:ea typeface="Instrument Sans Medium" pitchFamily="34" charset="-122"/>
                <a:cs typeface="Instrument Sans Medium" pitchFamily="34" charset="-120"/>
              </a:rPr>
              <a:t>A structured approach transforms raw CSI(channel state information) data from sensor into training-ready CIR(channel impulse response) features through alignment, segmentation, and normali</a:t>
            </a:r>
            <a:r>
              <a:rPr lang="en-US" altLang="zh-CN" sz="1247" dirty="0">
                <a:solidFill>
                  <a:srgbClr val="5B5F71"/>
                </a:solidFill>
                <a:latin typeface="Instrument Sans Medium" pitchFamily="34" charset="0"/>
                <a:ea typeface="Instrument Sans Medium" pitchFamily="34" charset="-122"/>
                <a:cs typeface="Instrument Sans Medium" pitchFamily="34" charset="-120"/>
              </a:rPr>
              <a:t>z</a:t>
            </a:r>
            <a:r>
              <a:rPr lang="en-US" sz="1247" dirty="0">
                <a:solidFill>
                  <a:srgbClr val="5B5F71"/>
                </a:solidFill>
                <a:latin typeface="Instrument Sans Medium" pitchFamily="34" charset="0"/>
                <a:ea typeface="Instrument Sans Medium" pitchFamily="34" charset="-122"/>
                <a:cs typeface="Instrument Sans Medium" pitchFamily="34" charset="-120"/>
              </a:rPr>
              <a:t>ation stages.</a:t>
            </a:r>
            <a:endParaRPr lang="en-US" sz="1247" dirty="0"/>
          </a:p>
        </p:txBody>
      </p:sp>
      <p:sp>
        <p:nvSpPr>
          <p:cNvPr id="16" name="Shape 10"/>
          <p:cNvSpPr/>
          <p:nvPr/>
        </p:nvSpPr>
        <p:spPr>
          <a:xfrm>
            <a:off x="1004258" y="5277132"/>
            <a:ext cx="10162747" cy="682510"/>
          </a:xfrm>
          <a:prstGeom prst="roundRect">
            <a:avLst>
              <a:gd name="adj" fmla="val 9888"/>
            </a:avLst>
          </a:prstGeom>
          <a:solidFill>
            <a:srgbClr val="D4D5DE"/>
          </a:solidFill>
          <a:ln/>
        </p:spPr>
      </p:sp>
      <p:pic>
        <p:nvPicPr>
          <p:cNvPr id="17" name="Image 4" descr="preencoded.png"/>
          <p:cNvPicPr>
            <a:picLocks noChangeAspect="1"/>
          </p:cNvPicPr>
          <p:nvPr/>
        </p:nvPicPr>
        <p:blipFill>
          <a:blip r:embed="rId3"/>
          <a:stretch>
            <a:fillRect/>
          </a:stretch>
        </p:blipFill>
        <p:spPr>
          <a:xfrm>
            <a:off x="1164843" y="5520829"/>
            <a:ext cx="200756" cy="160584"/>
          </a:xfrm>
          <a:prstGeom prst="rect">
            <a:avLst/>
          </a:prstGeom>
        </p:spPr>
      </p:pic>
      <p:sp>
        <p:nvSpPr>
          <p:cNvPr id="18" name="Text 11"/>
          <p:cNvSpPr/>
          <p:nvPr/>
        </p:nvSpPr>
        <p:spPr>
          <a:xfrm>
            <a:off x="1526184" y="5477789"/>
            <a:ext cx="9480237" cy="257054"/>
          </a:xfrm>
          <a:prstGeom prst="rect">
            <a:avLst/>
          </a:prstGeom>
          <a:noFill/>
          <a:ln/>
        </p:spPr>
        <p:txBody>
          <a:bodyPr wrap="none" lIns="0" tIns="0" rIns="0" bIns="0" rtlCol="0" anchor="t"/>
          <a:lstStyle/>
          <a:p>
            <a:pPr>
              <a:lnSpc>
                <a:spcPts val="1994"/>
              </a:lnSpc>
            </a:pPr>
            <a:r>
              <a:rPr lang="en-US" sz="1247" b="1" dirty="0">
                <a:solidFill>
                  <a:srgbClr val="000000"/>
                </a:solidFill>
                <a:latin typeface="Instrument Sans Medium" pitchFamily="34" charset="0"/>
                <a:ea typeface="Instrument Sans Medium" pitchFamily="34" charset="-122"/>
                <a:cs typeface="Instrument Sans Medium" pitchFamily="34" charset="-120"/>
              </a:rPr>
              <a:t>Output artefacts:</a:t>
            </a:r>
            <a:r>
              <a:rPr lang="en-US" sz="1247" dirty="0">
                <a:solidFill>
                  <a:srgbClr val="000000"/>
                </a:solidFill>
                <a:latin typeface="Instrument Sans Medium" pitchFamily="34" charset="0"/>
                <a:ea typeface="Instrument Sans Medium" pitchFamily="34" charset="-122"/>
                <a:cs typeface="Instrument Sans Medium" pitchFamily="34" charset="-120"/>
              </a:rPr>
              <a:t> feats.npy, xy.npy, ts.npy, stats_train.npz — ready for model ingestion</a:t>
            </a:r>
            <a:endParaRPr lang="en-US" sz="1247" dirty="0"/>
          </a:p>
        </p:txBody>
      </p:sp>
      <p:sp>
        <p:nvSpPr>
          <p:cNvPr id="21" name="标题 1">
            <a:extLst>
              <a:ext uri="{FF2B5EF4-FFF2-40B4-BE49-F238E27FC236}">
                <a16:creationId xmlns:a16="http://schemas.microsoft.com/office/drawing/2014/main" id="{F7DF4B7A-75E1-4B9F-B4CB-A71529416FC9}"/>
              </a:ext>
            </a:extLst>
          </p:cNvPr>
          <p:cNvSpPr>
            <a:spLocks noGrp="1"/>
          </p:cNvSpPr>
          <p:nvPr>
            <p:ph type="title"/>
          </p:nvPr>
        </p:nvSpPr>
        <p:spPr>
          <a:xfrm>
            <a:off x="518984" y="256555"/>
            <a:ext cx="11158868" cy="666083"/>
          </a:xfrm>
        </p:spPr>
        <p:txBody>
          <a:bodyPr/>
          <a:lstStyle/>
          <a:p>
            <a:r>
              <a:rPr lang="en-US" altLang="zh-CN" dirty="0"/>
              <a:t>Data Processing Pipeline(CSI → CIR features)</a:t>
            </a:r>
            <a:endParaRPr lang="zh-CN" altLang="en-US" dirty="0"/>
          </a:p>
        </p:txBody>
      </p:sp>
      <p:pic>
        <p:nvPicPr>
          <p:cNvPr id="6" name="图形 5">
            <a:extLst>
              <a:ext uri="{FF2B5EF4-FFF2-40B4-BE49-F238E27FC236}">
                <a16:creationId xmlns:a16="http://schemas.microsoft.com/office/drawing/2014/main" id="{FB3C405D-08E2-4DB0-9C34-30110EEB627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4088" y="1933180"/>
            <a:ext cx="7805170" cy="297258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F5343FF7-691C-4407-9166-B28E9201AA53}"/>
              </a:ext>
            </a:extLst>
          </p:cNvPr>
          <p:cNvPicPr>
            <a:picLocks noChangeAspect="1"/>
          </p:cNvPicPr>
          <p:nvPr/>
        </p:nvPicPr>
        <p:blipFill rotWithShape="1">
          <a:blip r:embed="rId3"/>
          <a:srcRect t="4248"/>
          <a:stretch/>
        </p:blipFill>
        <p:spPr>
          <a:xfrm>
            <a:off x="5053109" y="1001486"/>
            <a:ext cx="6580947" cy="2983396"/>
          </a:xfrm>
          <a:prstGeom prst="rect">
            <a:avLst/>
          </a:prstGeom>
        </p:spPr>
      </p:pic>
      <p:sp>
        <p:nvSpPr>
          <p:cNvPr id="8" name="Shape 4"/>
          <p:cNvSpPr/>
          <p:nvPr/>
        </p:nvSpPr>
        <p:spPr>
          <a:xfrm>
            <a:off x="510746" y="1191686"/>
            <a:ext cx="4457639" cy="2227790"/>
          </a:xfrm>
          <a:prstGeom prst="roundRect">
            <a:avLst>
              <a:gd name="adj" fmla="val 2992"/>
            </a:avLst>
          </a:prstGeom>
          <a:solidFill>
            <a:srgbClr val="FFFFFF">
              <a:alpha val="95000"/>
            </a:srgbClr>
          </a:solidFill>
          <a:ln w="30480">
            <a:solidFill>
              <a:srgbClr val="C8C9CF"/>
            </a:solidFill>
            <a:prstDash val="solid"/>
          </a:ln>
        </p:spPr>
      </p:sp>
      <p:sp>
        <p:nvSpPr>
          <p:cNvPr id="9" name="Text 5"/>
          <p:cNvSpPr/>
          <p:nvPr/>
        </p:nvSpPr>
        <p:spPr>
          <a:xfrm>
            <a:off x="720803" y="1401741"/>
            <a:ext cx="2309135" cy="288617"/>
          </a:xfrm>
          <a:prstGeom prst="rect">
            <a:avLst/>
          </a:prstGeom>
          <a:noFill/>
          <a:ln/>
        </p:spPr>
        <p:txBody>
          <a:bodyPr wrap="none" lIns="0" tIns="0" rIns="0" bIns="0" rtlCol="0" anchor="t"/>
          <a:lstStyle/>
          <a:p>
            <a:pPr>
              <a:lnSpc>
                <a:spcPts val="2244"/>
              </a:lnSpc>
            </a:pPr>
            <a:r>
              <a:rPr lang="en-US" sz="1787" dirty="0">
                <a:solidFill>
                  <a:srgbClr val="5B5F71"/>
                </a:solidFill>
                <a:latin typeface="Instrument Sans Semi Bold" pitchFamily="34" charset="0"/>
                <a:ea typeface="Instrument Sans Semi Bold" pitchFamily="34" charset="-122"/>
                <a:cs typeface="Instrument Sans Semi Bold" pitchFamily="34" charset="-120"/>
              </a:rPr>
              <a:t>Design Rationale</a:t>
            </a:r>
            <a:endParaRPr lang="en-US" sz="1787" dirty="0"/>
          </a:p>
        </p:txBody>
      </p:sp>
      <p:sp>
        <p:nvSpPr>
          <p:cNvPr id="10" name="Text 6"/>
          <p:cNvSpPr/>
          <p:nvPr/>
        </p:nvSpPr>
        <p:spPr>
          <a:xfrm>
            <a:off x="720802" y="1801174"/>
            <a:ext cx="3895443" cy="1477715"/>
          </a:xfrm>
          <a:prstGeom prst="rect">
            <a:avLst/>
          </a:prstGeom>
          <a:noFill/>
          <a:ln/>
        </p:spPr>
        <p:txBody>
          <a:bodyPr wrap="square" lIns="0" tIns="0" rIns="0" bIns="0" rtlCol="0" anchor="t"/>
          <a:lstStyle/>
          <a:p>
            <a:pPr>
              <a:lnSpc>
                <a:spcPts val="2327"/>
              </a:lnSpc>
            </a:pPr>
            <a:r>
              <a:rPr lang="en-US" sz="1454" dirty="0">
                <a:solidFill>
                  <a:srgbClr val="5B5F71"/>
                </a:solidFill>
                <a:latin typeface="Instrument Sans Medium" pitchFamily="34" charset="0"/>
                <a:ea typeface="Instrument Sans Medium" pitchFamily="34" charset="-122"/>
                <a:cs typeface="Instrument Sans Medium" pitchFamily="34" charset="-120"/>
              </a:rPr>
              <a:t>Multi‑channel modelling approach to explicitly </a:t>
            </a:r>
            <a:r>
              <a:rPr lang="en-US" sz="1454"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capture cross‑channel </a:t>
            </a:r>
            <a:r>
              <a:rPr lang="en-US" sz="1454" dirty="0">
                <a:solidFill>
                  <a:srgbClr val="5B5F71"/>
                </a:solidFill>
                <a:latin typeface="Instrument Sans Medium" pitchFamily="34" charset="0"/>
                <a:ea typeface="Instrument Sans Medium" pitchFamily="34" charset="-122"/>
                <a:cs typeface="Instrument Sans Medium" pitchFamily="34" charset="-120"/>
              </a:rPr>
              <a:t>dynamics and interactions in wireless signal processing.</a:t>
            </a:r>
            <a:endParaRPr lang="en-US" sz="1454" dirty="0"/>
          </a:p>
        </p:txBody>
      </p:sp>
      <p:sp>
        <p:nvSpPr>
          <p:cNvPr id="11" name="Shape 7"/>
          <p:cNvSpPr/>
          <p:nvPr/>
        </p:nvSpPr>
        <p:spPr>
          <a:xfrm>
            <a:off x="537307" y="3835992"/>
            <a:ext cx="4515220" cy="2010079"/>
          </a:xfrm>
          <a:prstGeom prst="roundRect">
            <a:avLst>
              <a:gd name="adj" fmla="val 2992"/>
            </a:avLst>
          </a:prstGeom>
          <a:solidFill>
            <a:srgbClr val="FFFFFF">
              <a:alpha val="95000"/>
            </a:srgbClr>
          </a:solidFill>
          <a:ln w="30480">
            <a:solidFill>
              <a:srgbClr val="C8C9CF"/>
            </a:solidFill>
            <a:prstDash val="solid"/>
          </a:ln>
        </p:spPr>
      </p:sp>
      <p:sp>
        <p:nvSpPr>
          <p:cNvPr id="12" name="Text 8"/>
          <p:cNvSpPr/>
          <p:nvPr/>
        </p:nvSpPr>
        <p:spPr>
          <a:xfrm>
            <a:off x="720803" y="3951126"/>
            <a:ext cx="3406595" cy="205807"/>
          </a:xfrm>
          <a:prstGeom prst="rect">
            <a:avLst/>
          </a:prstGeom>
          <a:noFill/>
          <a:ln/>
        </p:spPr>
        <p:txBody>
          <a:bodyPr wrap="none" lIns="0" tIns="0" rIns="0" bIns="0" rtlCol="0" anchor="t"/>
          <a:lstStyle/>
          <a:p>
            <a:pPr>
              <a:lnSpc>
                <a:spcPts val="2244"/>
              </a:lnSpc>
            </a:pPr>
            <a:r>
              <a:rPr lang="en-US" sz="1787" dirty="0">
                <a:solidFill>
                  <a:srgbClr val="5B5F71"/>
                </a:solidFill>
                <a:latin typeface="Instrument Sans Semi Bold" pitchFamily="34" charset="0"/>
                <a:ea typeface="Instrument Sans Semi Bold" pitchFamily="34" charset="-122"/>
                <a:cs typeface="Instrument Sans Semi Bold" pitchFamily="34" charset="-120"/>
              </a:rPr>
              <a:t>Intended Benefit</a:t>
            </a:r>
            <a:endParaRPr lang="en-US" sz="1787" dirty="0"/>
          </a:p>
        </p:txBody>
      </p:sp>
      <p:sp>
        <p:nvSpPr>
          <p:cNvPr id="13" name="Text 9"/>
          <p:cNvSpPr/>
          <p:nvPr/>
        </p:nvSpPr>
        <p:spPr>
          <a:xfrm>
            <a:off x="720803" y="4369676"/>
            <a:ext cx="3895442" cy="1125159"/>
          </a:xfrm>
          <a:prstGeom prst="rect">
            <a:avLst/>
          </a:prstGeom>
          <a:noFill/>
          <a:ln/>
        </p:spPr>
        <p:txBody>
          <a:bodyPr wrap="square" lIns="0" tIns="0" rIns="0" bIns="0" rtlCol="0" anchor="t"/>
          <a:lstStyle/>
          <a:p>
            <a:pPr>
              <a:lnSpc>
                <a:spcPts val="2327"/>
              </a:lnSpc>
            </a:pPr>
            <a:r>
              <a:rPr lang="en-US" sz="1454" dirty="0">
                <a:solidFill>
                  <a:srgbClr val="5B5F71"/>
                </a:solidFill>
                <a:latin typeface="Instrument Sans Medium" pitchFamily="34" charset="0"/>
                <a:ea typeface="Instrument Sans Medium" pitchFamily="34" charset="-122"/>
                <a:cs typeface="Instrument Sans Medium" pitchFamily="34" charset="-120"/>
              </a:rPr>
              <a:t>Richer feature representation through dedicated </a:t>
            </a:r>
            <a:r>
              <a:rPr lang="en-US" sz="1454"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channel‑wise processing branches</a:t>
            </a:r>
            <a:r>
              <a:rPr lang="en-US" sz="1454" dirty="0">
                <a:solidFill>
                  <a:srgbClr val="5B5F71"/>
                </a:solidFill>
                <a:latin typeface="Instrument Sans Medium" pitchFamily="34" charset="0"/>
                <a:ea typeface="Instrument Sans Medium" pitchFamily="34" charset="-122"/>
                <a:cs typeface="Instrument Sans Medium" pitchFamily="34" charset="-120"/>
              </a:rPr>
              <a:t>, potentially improving localisation accuracy.</a:t>
            </a:r>
            <a:endParaRPr lang="en-US" sz="1454" dirty="0"/>
          </a:p>
        </p:txBody>
      </p:sp>
      <p:sp>
        <p:nvSpPr>
          <p:cNvPr id="14" name="Shape 10"/>
          <p:cNvSpPr/>
          <p:nvPr/>
        </p:nvSpPr>
        <p:spPr>
          <a:xfrm>
            <a:off x="5236023" y="3984882"/>
            <a:ext cx="6305844" cy="1848877"/>
          </a:xfrm>
          <a:prstGeom prst="roundRect">
            <a:avLst>
              <a:gd name="adj" fmla="val 5500"/>
            </a:avLst>
          </a:prstGeom>
          <a:solidFill>
            <a:srgbClr val="FFFFFF">
              <a:alpha val="95000"/>
            </a:srgbClr>
          </a:solidFill>
          <a:ln w="30480">
            <a:solidFill>
              <a:srgbClr val="C8C9CF"/>
            </a:solidFill>
            <a:prstDash val="solid"/>
          </a:ln>
        </p:spPr>
      </p:sp>
      <p:sp>
        <p:nvSpPr>
          <p:cNvPr id="15" name="Text 11"/>
          <p:cNvSpPr/>
          <p:nvPr/>
        </p:nvSpPr>
        <p:spPr>
          <a:xfrm>
            <a:off x="5480123" y="4225575"/>
            <a:ext cx="2365829" cy="288617"/>
          </a:xfrm>
          <a:prstGeom prst="rect">
            <a:avLst/>
          </a:prstGeom>
          <a:noFill/>
          <a:ln/>
        </p:spPr>
        <p:txBody>
          <a:bodyPr wrap="none" lIns="0" tIns="0" rIns="0" bIns="0" rtlCol="0" anchor="t"/>
          <a:lstStyle/>
          <a:p>
            <a:pPr>
              <a:lnSpc>
                <a:spcPts val="2244"/>
              </a:lnSpc>
            </a:pPr>
            <a:r>
              <a:rPr lang="en-US" sz="1787" dirty="0">
                <a:solidFill>
                  <a:srgbClr val="5B5F71"/>
                </a:solidFill>
                <a:latin typeface="Instrument Sans Semi Bold" pitchFamily="34" charset="0"/>
                <a:ea typeface="Instrument Sans Semi Bold" pitchFamily="34" charset="-122"/>
                <a:cs typeface="Instrument Sans Semi Bold" pitchFamily="34" charset="-120"/>
              </a:rPr>
              <a:t>Architecture Strategy</a:t>
            </a:r>
            <a:endParaRPr lang="en-US" sz="1787" dirty="0"/>
          </a:p>
        </p:txBody>
      </p:sp>
      <p:sp>
        <p:nvSpPr>
          <p:cNvPr id="16" name="Text 12"/>
          <p:cNvSpPr/>
          <p:nvPr/>
        </p:nvSpPr>
        <p:spPr>
          <a:xfrm>
            <a:off x="5480122" y="4759446"/>
            <a:ext cx="5885732" cy="791992"/>
          </a:xfrm>
          <a:prstGeom prst="rect">
            <a:avLst/>
          </a:prstGeom>
          <a:noFill/>
          <a:ln/>
        </p:spPr>
        <p:txBody>
          <a:bodyPr wrap="square" lIns="0" tIns="0" rIns="0" bIns="0" rtlCol="0" anchor="t"/>
          <a:lstStyle/>
          <a:p>
            <a:pPr>
              <a:lnSpc>
                <a:spcPts val="2327"/>
              </a:lnSpc>
            </a:pPr>
            <a:r>
              <a:rPr lang="en-US" sz="1454"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Parallel Mamba blocks </a:t>
            </a:r>
            <a:r>
              <a:rPr lang="en-US" sz="1454" dirty="0">
                <a:solidFill>
                  <a:srgbClr val="5B5F71"/>
                </a:solidFill>
                <a:latin typeface="Instrument Sans Medium" pitchFamily="34" charset="0"/>
                <a:ea typeface="Instrument Sans Medium" pitchFamily="34" charset="-122"/>
                <a:cs typeface="Instrument Sans Medium" pitchFamily="34" charset="-120"/>
              </a:rPr>
              <a:t>operating on individual channels, followed by cross‑channel fusion mechanisms.</a:t>
            </a:r>
            <a:endParaRPr lang="en-US" sz="1454" dirty="0"/>
          </a:p>
        </p:txBody>
      </p:sp>
      <p:sp>
        <p:nvSpPr>
          <p:cNvPr id="18" name="Title 1">
            <a:extLst>
              <a:ext uri="{FF2B5EF4-FFF2-40B4-BE49-F238E27FC236}">
                <a16:creationId xmlns:a16="http://schemas.microsoft.com/office/drawing/2014/main" id="{5DC3E9CA-ADF2-4663-9B16-43293377542A}"/>
              </a:ext>
            </a:extLst>
          </p:cNvPr>
          <p:cNvSpPr>
            <a:spLocks noGrp="1"/>
          </p:cNvSpPr>
          <p:nvPr>
            <p:ph type="title"/>
          </p:nvPr>
        </p:nvSpPr>
        <p:spPr>
          <a:xfrm>
            <a:off x="510746" y="256556"/>
            <a:ext cx="11162270" cy="674320"/>
          </a:xfrm>
        </p:spPr>
        <p:txBody>
          <a:bodyPr/>
          <a:lstStyle/>
          <a:p>
            <a:r>
              <a:rPr lang="en-US" altLang="zh-CN" dirty="0"/>
              <a:t>Initial Hypothesis : Channel Mamba Architecture</a:t>
            </a:r>
            <a:endParaRPr lang="en-US" dirty="0"/>
          </a:p>
        </p:txBody>
      </p:sp>
      <p:sp>
        <p:nvSpPr>
          <p:cNvPr id="29" name="文本框 28">
            <a:extLst>
              <a:ext uri="{FF2B5EF4-FFF2-40B4-BE49-F238E27FC236}">
                <a16:creationId xmlns:a16="http://schemas.microsoft.com/office/drawing/2014/main" id="{4A92F40A-07E0-4A55-9E27-737080DBE9C0}"/>
              </a:ext>
            </a:extLst>
          </p:cNvPr>
          <p:cNvSpPr txBox="1"/>
          <p:nvPr/>
        </p:nvSpPr>
        <p:spPr>
          <a:xfrm>
            <a:off x="510540" y="6006748"/>
            <a:ext cx="10824845" cy="535506"/>
          </a:xfrm>
          <a:prstGeom prst="rect">
            <a:avLst/>
          </a:prstGeom>
          <a:noFill/>
        </p:spPr>
        <p:txBody>
          <a:bodyPr wrap="square" rtlCol="0">
            <a:noAutofit/>
          </a:bodyPr>
          <a:lstStyle/>
          <a:p>
            <a:r>
              <a:rPr lang="en-US" altLang="zh-CN" sz="1400" i="1" dirty="0">
                <a:solidFill>
                  <a:schemeClr val="bg1">
                    <a:lumMod val="50000"/>
                  </a:schemeClr>
                </a:solidFill>
              </a:rPr>
              <a:t>H. Shi, K. </a:t>
            </a:r>
            <a:r>
              <a:rPr lang="en-US" altLang="zh-CN" sz="1400" i="1" dirty="0" err="1">
                <a:solidFill>
                  <a:schemeClr val="bg1">
                    <a:lumMod val="50000"/>
                  </a:schemeClr>
                </a:solidFill>
              </a:rPr>
              <a:t>Jin</a:t>
            </a:r>
            <a:r>
              <a:rPr lang="en-US" altLang="zh-CN" sz="1400" i="1" dirty="0">
                <a:solidFill>
                  <a:schemeClr val="bg1">
                    <a:lumMod val="50000"/>
                  </a:schemeClr>
                </a:solidFill>
              </a:rPr>
              <a:t>, X. Ren, W. Li and Y. Zhou, "Channel Mamba: A Mamba-Driven Selective State-Space Model for Channel Prediction of High-Mobility MIMO in 6G IoT," in IEEE Transactions on Wireless Communications, vol. 25, pp. 5291-5305, 2026, </a:t>
            </a:r>
            <a:r>
              <a:rPr lang="en-US" altLang="zh-CN" sz="1400" i="1" dirty="0" err="1">
                <a:solidFill>
                  <a:schemeClr val="bg1">
                    <a:lumMod val="50000"/>
                  </a:schemeClr>
                </a:solidFill>
              </a:rPr>
              <a:t>doi</a:t>
            </a:r>
            <a:r>
              <a:rPr lang="en-US" altLang="zh-CN" sz="1400" i="1" dirty="0">
                <a:solidFill>
                  <a:schemeClr val="bg1">
                    <a:lumMod val="50000"/>
                  </a:schemeClr>
                </a:solidFill>
              </a:rPr>
              <a:t>: 10.1109/TWC.2025.3617502. </a:t>
            </a:r>
            <a:endParaRPr lang="zh-CN" altLang="en-US" sz="1400" i="1" dirty="0">
              <a:solidFill>
                <a:schemeClr val="bg1">
                  <a:lumMod val="50000"/>
                </a:schemeClr>
              </a:solidFill>
            </a:endParaRPr>
          </a:p>
          <a:p>
            <a:r>
              <a:rPr lang="en-US" altLang="zh-CN" sz="1400" i="1" dirty="0">
                <a:solidFill>
                  <a:schemeClr val="bg1">
                    <a:lumMod val="50000"/>
                  </a:schemeClr>
                </a:solidFill>
              </a:rPr>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5DC3E9CA-ADF2-4663-9B16-43293377542A}"/>
              </a:ext>
            </a:extLst>
          </p:cNvPr>
          <p:cNvSpPr>
            <a:spLocks noGrp="1"/>
          </p:cNvSpPr>
          <p:nvPr>
            <p:ph type="title"/>
          </p:nvPr>
        </p:nvSpPr>
        <p:spPr>
          <a:xfrm>
            <a:off x="510746" y="256556"/>
            <a:ext cx="11162270" cy="674320"/>
          </a:xfrm>
        </p:spPr>
        <p:txBody>
          <a:bodyPr/>
          <a:lstStyle/>
          <a:p>
            <a:r>
              <a:rPr lang="en-US" altLang="zh-CN" dirty="0"/>
              <a:t>Initial Hypothesis : Channel Mamba Architecture</a:t>
            </a:r>
            <a:endParaRPr lang="en-US" dirty="0"/>
          </a:p>
        </p:txBody>
      </p:sp>
      <p:pic>
        <p:nvPicPr>
          <p:cNvPr id="3" name="图片 2">
            <a:extLst>
              <a:ext uri="{FF2B5EF4-FFF2-40B4-BE49-F238E27FC236}">
                <a16:creationId xmlns:a16="http://schemas.microsoft.com/office/drawing/2014/main" id="{29305865-E245-4FA3-86B2-7B85A9DC2405}"/>
              </a:ext>
            </a:extLst>
          </p:cNvPr>
          <p:cNvPicPr>
            <a:picLocks noChangeAspect="1"/>
          </p:cNvPicPr>
          <p:nvPr/>
        </p:nvPicPr>
        <p:blipFill>
          <a:blip r:embed="rId3"/>
          <a:stretch>
            <a:fillRect/>
          </a:stretch>
        </p:blipFill>
        <p:spPr>
          <a:xfrm>
            <a:off x="510746" y="1437738"/>
            <a:ext cx="6830265" cy="4200220"/>
          </a:xfrm>
          <a:prstGeom prst="rect">
            <a:avLst/>
          </a:prstGeom>
        </p:spPr>
      </p:pic>
      <p:sp>
        <p:nvSpPr>
          <p:cNvPr id="2" name="矩形 1">
            <a:extLst>
              <a:ext uri="{FF2B5EF4-FFF2-40B4-BE49-F238E27FC236}">
                <a16:creationId xmlns:a16="http://schemas.microsoft.com/office/drawing/2014/main" id="{047BE9FF-0584-40CC-8ACB-221A6B81E37F}"/>
              </a:ext>
            </a:extLst>
          </p:cNvPr>
          <p:cNvSpPr/>
          <p:nvPr/>
        </p:nvSpPr>
        <p:spPr>
          <a:xfrm>
            <a:off x="3379744" y="1742917"/>
            <a:ext cx="515297" cy="121247"/>
          </a:xfrm>
          <a:prstGeom prst="rect">
            <a:avLst/>
          </a:prstGeom>
          <a:noFill/>
          <a:ln w="127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1B42D1E7-E31A-47AE-9605-7E3F56BC179B}"/>
              </a:ext>
            </a:extLst>
          </p:cNvPr>
          <p:cNvSpPr/>
          <p:nvPr/>
        </p:nvSpPr>
        <p:spPr>
          <a:xfrm>
            <a:off x="3340171" y="4108064"/>
            <a:ext cx="515297" cy="121247"/>
          </a:xfrm>
          <a:prstGeom prst="rect">
            <a:avLst/>
          </a:prstGeom>
          <a:noFill/>
          <a:ln w="127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pic>
        <p:nvPicPr>
          <p:cNvPr id="21" name="图片 20">
            <a:extLst>
              <a:ext uri="{FF2B5EF4-FFF2-40B4-BE49-F238E27FC236}">
                <a16:creationId xmlns:a16="http://schemas.microsoft.com/office/drawing/2014/main" id="{B135959B-EDEB-420C-B295-36BC699D5FBC}"/>
              </a:ext>
            </a:extLst>
          </p:cNvPr>
          <p:cNvPicPr>
            <a:picLocks noChangeAspect="1"/>
          </p:cNvPicPr>
          <p:nvPr/>
        </p:nvPicPr>
        <p:blipFill rotWithShape="1">
          <a:blip r:embed="rId4"/>
          <a:srcRect l="946" t="1403" r="52329" b="52133"/>
          <a:stretch/>
        </p:blipFill>
        <p:spPr>
          <a:xfrm>
            <a:off x="7961846" y="3678926"/>
            <a:ext cx="3096835" cy="2450200"/>
          </a:xfrm>
          <a:prstGeom prst="rect">
            <a:avLst/>
          </a:prstGeom>
        </p:spPr>
      </p:pic>
      <p:pic>
        <p:nvPicPr>
          <p:cNvPr id="23" name="图片 22">
            <a:extLst>
              <a:ext uri="{FF2B5EF4-FFF2-40B4-BE49-F238E27FC236}">
                <a16:creationId xmlns:a16="http://schemas.microsoft.com/office/drawing/2014/main" id="{AA2AC489-0A1F-41D7-B170-60EC4F1BD856}"/>
              </a:ext>
            </a:extLst>
          </p:cNvPr>
          <p:cNvPicPr>
            <a:picLocks noChangeAspect="1"/>
          </p:cNvPicPr>
          <p:nvPr/>
        </p:nvPicPr>
        <p:blipFill rotWithShape="1">
          <a:blip r:embed="rId4"/>
          <a:srcRect l="53901" t="1330" r="1196" b="52206"/>
          <a:stretch/>
        </p:blipFill>
        <p:spPr>
          <a:xfrm>
            <a:off x="7993871" y="1155673"/>
            <a:ext cx="3064810" cy="2523253"/>
          </a:xfrm>
          <a:prstGeom prst="rect">
            <a:avLst/>
          </a:prstGeom>
        </p:spPr>
      </p:pic>
      <p:sp>
        <p:nvSpPr>
          <p:cNvPr id="8" name="矩形 7">
            <a:extLst>
              <a:ext uri="{FF2B5EF4-FFF2-40B4-BE49-F238E27FC236}">
                <a16:creationId xmlns:a16="http://schemas.microsoft.com/office/drawing/2014/main" id="{207CAFC2-7D06-45F0-A542-F4FDBAE78CE2}"/>
              </a:ext>
            </a:extLst>
          </p:cNvPr>
          <p:cNvSpPr/>
          <p:nvPr/>
        </p:nvSpPr>
        <p:spPr>
          <a:xfrm>
            <a:off x="930799" y="4843402"/>
            <a:ext cx="455315" cy="134998"/>
          </a:xfrm>
          <a:prstGeom prst="rect">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F95A3A54-E906-449E-977D-7932AB58327F}"/>
              </a:ext>
            </a:extLst>
          </p:cNvPr>
          <p:cNvSpPr/>
          <p:nvPr/>
        </p:nvSpPr>
        <p:spPr>
          <a:xfrm>
            <a:off x="981599" y="2542887"/>
            <a:ext cx="455315" cy="134998"/>
          </a:xfrm>
          <a:prstGeom prst="rect">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013774A3-7BEC-498C-B730-7145098F65C6}"/>
              </a:ext>
            </a:extLst>
          </p:cNvPr>
          <p:cNvSpPr/>
          <p:nvPr/>
        </p:nvSpPr>
        <p:spPr>
          <a:xfrm>
            <a:off x="2891772" y="4206799"/>
            <a:ext cx="455315" cy="134998"/>
          </a:xfrm>
          <a:prstGeom prst="rect">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2BA759B5-EC29-4520-BA34-FBE5D4BFE268}"/>
              </a:ext>
            </a:extLst>
          </p:cNvPr>
          <p:cNvSpPr/>
          <p:nvPr/>
        </p:nvSpPr>
        <p:spPr>
          <a:xfrm>
            <a:off x="3119429" y="1871730"/>
            <a:ext cx="455315" cy="121248"/>
          </a:xfrm>
          <a:prstGeom prst="rect">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665536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5DC3E9CA-ADF2-4663-9B16-43293377542A}"/>
              </a:ext>
            </a:extLst>
          </p:cNvPr>
          <p:cNvSpPr>
            <a:spLocks noGrp="1"/>
          </p:cNvSpPr>
          <p:nvPr>
            <p:ph type="title"/>
          </p:nvPr>
        </p:nvSpPr>
        <p:spPr>
          <a:xfrm>
            <a:off x="510746" y="256556"/>
            <a:ext cx="11162270" cy="674320"/>
          </a:xfrm>
        </p:spPr>
        <p:txBody>
          <a:bodyPr/>
          <a:lstStyle/>
          <a:p>
            <a:r>
              <a:rPr lang="en-US" altLang="zh-CN" dirty="0"/>
              <a:t>Initial Hypothesis : Channel Mamba Architecture</a:t>
            </a:r>
            <a:endParaRPr lang="en-US" dirty="0"/>
          </a:p>
        </p:txBody>
      </p:sp>
      <p:sp>
        <p:nvSpPr>
          <p:cNvPr id="26" name="文本框 25">
            <a:extLst>
              <a:ext uri="{FF2B5EF4-FFF2-40B4-BE49-F238E27FC236}">
                <a16:creationId xmlns:a16="http://schemas.microsoft.com/office/drawing/2014/main" id="{FFB89981-96F2-499F-97DD-79A558002FEC}"/>
              </a:ext>
            </a:extLst>
          </p:cNvPr>
          <p:cNvSpPr txBox="1"/>
          <p:nvPr/>
        </p:nvSpPr>
        <p:spPr>
          <a:xfrm>
            <a:off x="510539" y="1049655"/>
            <a:ext cx="5536625" cy="707886"/>
          </a:xfrm>
          <a:prstGeom prst="rect">
            <a:avLst/>
          </a:prstGeom>
          <a:noFill/>
        </p:spPr>
        <p:txBody>
          <a:bodyPr wrap="square" rtlCol="0">
            <a:spAutoFit/>
          </a:bodyPr>
          <a:lstStyle/>
          <a:p>
            <a:r>
              <a:rPr lang="en-US" altLang="zh-CN" sz="2000" b="1" dirty="0"/>
              <a:t>Critical Observation: Limited Practical Gains</a:t>
            </a:r>
          </a:p>
          <a:p>
            <a:endParaRPr lang="en-US" altLang="zh-CN" sz="2000" b="1" dirty="0"/>
          </a:p>
        </p:txBody>
      </p:sp>
      <p:sp>
        <p:nvSpPr>
          <p:cNvPr id="13" name="Shape 10">
            <a:extLst>
              <a:ext uri="{FF2B5EF4-FFF2-40B4-BE49-F238E27FC236}">
                <a16:creationId xmlns:a16="http://schemas.microsoft.com/office/drawing/2014/main" id="{052D6F98-AA2E-4B4F-BC6A-9DB8A583800B}"/>
              </a:ext>
            </a:extLst>
          </p:cNvPr>
          <p:cNvSpPr/>
          <p:nvPr/>
        </p:nvSpPr>
        <p:spPr>
          <a:xfrm>
            <a:off x="6321957" y="2364445"/>
            <a:ext cx="5189469" cy="2475953"/>
          </a:xfrm>
          <a:prstGeom prst="roundRect">
            <a:avLst>
              <a:gd name="adj" fmla="val 3198"/>
            </a:avLst>
          </a:prstGeom>
          <a:noFill/>
          <a:ln w="7620">
            <a:solidFill>
              <a:srgbClr val="000000">
                <a:alpha val="8000"/>
              </a:srgbClr>
            </a:solidFill>
            <a:prstDash val="solid"/>
          </a:ln>
        </p:spPr>
      </p:sp>
      <p:sp>
        <p:nvSpPr>
          <p:cNvPr id="14" name="Shape 11">
            <a:extLst>
              <a:ext uri="{FF2B5EF4-FFF2-40B4-BE49-F238E27FC236}">
                <a16:creationId xmlns:a16="http://schemas.microsoft.com/office/drawing/2014/main" id="{3E1FC3FB-E2FD-4932-A12D-E7DAA022BB6E}"/>
              </a:ext>
            </a:extLst>
          </p:cNvPr>
          <p:cNvSpPr/>
          <p:nvPr/>
        </p:nvSpPr>
        <p:spPr>
          <a:xfrm>
            <a:off x="6328290" y="2370777"/>
            <a:ext cx="5176804" cy="842006"/>
          </a:xfrm>
          <a:prstGeom prst="rect">
            <a:avLst/>
          </a:prstGeom>
          <a:solidFill>
            <a:srgbClr val="FFFFFF">
              <a:alpha val="4000"/>
            </a:srgbClr>
          </a:solidFill>
          <a:ln/>
        </p:spPr>
      </p:sp>
      <p:sp>
        <p:nvSpPr>
          <p:cNvPr id="15" name="Text 12">
            <a:extLst>
              <a:ext uri="{FF2B5EF4-FFF2-40B4-BE49-F238E27FC236}">
                <a16:creationId xmlns:a16="http://schemas.microsoft.com/office/drawing/2014/main" id="{99EE2ACE-8E0C-487C-BCBA-9688D794D9FD}"/>
              </a:ext>
            </a:extLst>
          </p:cNvPr>
          <p:cNvSpPr/>
          <p:nvPr/>
        </p:nvSpPr>
        <p:spPr>
          <a:xfrm>
            <a:off x="6516875" y="2490201"/>
            <a:ext cx="1690543" cy="301579"/>
          </a:xfrm>
          <a:prstGeom prst="rect">
            <a:avLst/>
          </a:prstGeom>
          <a:noFill/>
          <a:ln/>
        </p:spPr>
        <p:txBody>
          <a:bodyPr wrap="none" lIns="0" tIns="0" rIns="0" bIns="0" rtlCol="0" anchor="t"/>
          <a:lstStyle/>
          <a:p>
            <a:pPr>
              <a:lnSpc>
                <a:spcPts val="2368"/>
              </a:lnSpc>
            </a:pPr>
            <a:r>
              <a:rPr lang="en-US" sz="1454" b="1" dirty="0">
                <a:solidFill>
                  <a:srgbClr val="5B5F71"/>
                </a:solidFill>
                <a:latin typeface="Instrument Sans Medium" pitchFamily="34" charset="0"/>
                <a:ea typeface="Instrument Sans Medium" pitchFamily="34" charset="-122"/>
                <a:cs typeface="Instrument Sans Medium" pitchFamily="34" charset="-120"/>
              </a:rPr>
              <a:t>Model</a:t>
            </a:r>
            <a:endParaRPr lang="en-US" sz="1454" dirty="0"/>
          </a:p>
        </p:txBody>
      </p:sp>
      <p:sp>
        <p:nvSpPr>
          <p:cNvPr id="16" name="Text 13">
            <a:extLst>
              <a:ext uri="{FF2B5EF4-FFF2-40B4-BE49-F238E27FC236}">
                <a16:creationId xmlns:a16="http://schemas.microsoft.com/office/drawing/2014/main" id="{E4C6CC16-F7D8-45E3-AF86-CA98CFE70CDC}"/>
              </a:ext>
            </a:extLst>
          </p:cNvPr>
          <p:cNvSpPr/>
          <p:nvPr/>
        </p:nvSpPr>
        <p:spPr>
          <a:xfrm>
            <a:off x="8590724" y="2490202"/>
            <a:ext cx="1169706" cy="603157"/>
          </a:xfrm>
          <a:prstGeom prst="rect">
            <a:avLst/>
          </a:prstGeom>
          <a:noFill/>
          <a:ln/>
        </p:spPr>
        <p:txBody>
          <a:bodyPr wrap="square" lIns="0" tIns="0" rIns="0" bIns="0" rtlCol="0" anchor="t"/>
          <a:lstStyle/>
          <a:p>
            <a:pPr>
              <a:lnSpc>
                <a:spcPts val="2368"/>
              </a:lnSpc>
            </a:pPr>
            <a:r>
              <a:rPr lang="en-US" sz="1454" b="1" dirty="0">
                <a:solidFill>
                  <a:srgbClr val="5B5F71"/>
                </a:solidFill>
                <a:latin typeface="Instrument Sans Medium" pitchFamily="34" charset="0"/>
                <a:ea typeface="Instrument Sans Medium" pitchFamily="34" charset="-122"/>
                <a:cs typeface="Instrument Sans Medium" pitchFamily="34" charset="-120"/>
              </a:rPr>
              <a:t>Test EPE (cm)</a:t>
            </a:r>
            <a:endParaRPr lang="en-US" sz="1454" dirty="0"/>
          </a:p>
        </p:txBody>
      </p:sp>
      <p:sp>
        <p:nvSpPr>
          <p:cNvPr id="17" name="Text 14">
            <a:extLst>
              <a:ext uri="{FF2B5EF4-FFF2-40B4-BE49-F238E27FC236}">
                <a16:creationId xmlns:a16="http://schemas.microsoft.com/office/drawing/2014/main" id="{FED61AAE-33C0-42E0-829D-79B4A9449628}"/>
              </a:ext>
            </a:extLst>
          </p:cNvPr>
          <p:cNvSpPr/>
          <p:nvPr/>
        </p:nvSpPr>
        <p:spPr>
          <a:xfrm>
            <a:off x="10143735" y="2490201"/>
            <a:ext cx="1172872" cy="301579"/>
          </a:xfrm>
          <a:prstGeom prst="rect">
            <a:avLst/>
          </a:prstGeom>
          <a:noFill/>
          <a:ln/>
        </p:spPr>
        <p:txBody>
          <a:bodyPr wrap="none" lIns="0" tIns="0" rIns="0" bIns="0" rtlCol="0" anchor="t"/>
          <a:lstStyle/>
          <a:p>
            <a:pPr>
              <a:lnSpc>
                <a:spcPts val="2368"/>
              </a:lnSpc>
            </a:pPr>
            <a:r>
              <a:rPr lang="en-US" sz="1454" b="1" dirty="0">
                <a:solidFill>
                  <a:srgbClr val="5B5F71"/>
                </a:solidFill>
                <a:latin typeface="Instrument Sans Medium" pitchFamily="34" charset="0"/>
                <a:ea typeface="Instrument Sans Medium" pitchFamily="34" charset="-122"/>
                <a:cs typeface="Instrument Sans Medium" pitchFamily="34" charset="-120"/>
              </a:rPr>
              <a:t>Parameters</a:t>
            </a:r>
            <a:endParaRPr lang="en-US" sz="1454" dirty="0"/>
          </a:p>
        </p:txBody>
      </p:sp>
      <p:sp>
        <p:nvSpPr>
          <p:cNvPr id="19" name="Shape 15">
            <a:extLst>
              <a:ext uri="{FF2B5EF4-FFF2-40B4-BE49-F238E27FC236}">
                <a16:creationId xmlns:a16="http://schemas.microsoft.com/office/drawing/2014/main" id="{4DDBDC08-0A62-4572-A073-910B9834BBD4}"/>
              </a:ext>
            </a:extLst>
          </p:cNvPr>
          <p:cNvSpPr/>
          <p:nvPr/>
        </p:nvSpPr>
        <p:spPr>
          <a:xfrm>
            <a:off x="6328290" y="3212783"/>
            <a:ext cx="5176804" cy="540427"/>
          </a:xfrm>
          <a:prstGeom prst="rect">
            <a:avLst/>
          </a:prstGeom>
          <a:solidFill>
            <a:srgbClr val="000000">
              <a:alpha val="4000"/>
            </a:srgbClr>
          </a:solidFill>
          <a:ln/>
        </p:spPr>
        <p:txBody>
          <a:bodyPr/>
          <a:lstStyle/>
          <a:p>
            <a:endParaRPr lang="zh-CN" altLang="en-US" dirty="0"/>
          </a:p>
        </p:txBody>
      </p:sp>
      <p:sp>
        <p:nvSpPr>
          <p:cNvPr id="20" name="Text 16">
            <a:extLst>
              <a:ext uri="{FF2B5EF4-FFF2-40B4-BE49-F238E27FC236}">
                <a16:creationId xmlns:a16="http://schemas.microsoft.com/office/drawing/2014/main" id="{0405F5F8-D3CF-40D5-9049-27C3F28EEEC7}"/>
              </a:ext>
            </a:extLst>
          </p:cNvPr>
          <p:cNvSpPr/>
          <p:nvPr/>
        </p:nvSpPr>
        <p:spPr>
          <a:xfrm>
            <a:off x="6516875" y="3332208"/>
            <a:ext cx="1690543" cy="301579"/>
          </a:xfrm>
          <a:prstGeom prst="rect">
            <a:avLst/>
          </a:prstGeom>
          <a:noFill/>
          <a:ln/>
        </p:spPr>
        <p:txBody>
          <a:bodyPr wrap="none" lIns="0" tIns="0" rIns="0" bIns="0" rtlCol="0" anchor="t"/>
          <a:lstStyle/>
          <a:p>
            <a:pPr>
              <a:lnSpc>
                <a:spcPts val="2368"/>
              </a:lnSpc>
            </a:pPr>
            <a:r>
              <a:rPr lang="en-US" sz="1454" dirty="0">
                <a:solidFill>
                  <a:srgbClr val="5B5F71"/>
                </a:solidFill>
                <a:latin typeface="Instrument Sans Medium" pitchFamily="34" charset="0"/>
                <a:ea typeface="Instrument Sans Medium" pitchFamily="34" charset="-122"/>
                <a:cs typeface="Instrument Sans Medium" pitchFamily="34" charset="-120"/>
              </a:rPr>
              <a:t>Channel Mamba</a:t>
            </a:r>
            <a:endParaRPr lang="en-US" sz="1454" dirty="0"/>
          </a:p>
        </p:txBody>
      </p:sp>
      <p:sp>
        <p:nvSpPr>
          <p:cNvPr id="22" name="Text 17">
            <a:extLst>
              <a:ext uri="{FF2B5EF4-FFF2-40B4-BE49-F238E27FC236}">
                <a16:creationId xmlns:a16="http://schemas.microsoft.com/office/drawing/2014/main" id="{A83BEA33-6686-4151-8704-37C7CA70C971}"/>
              </a:ext>
            </a:extLst>
          </p:cNvPr>
          <p:cNvSpPr/>
          <p:nvPr/>
        </p:nvSpPr>
        <p:spPr>
          <a:xfrm>
            <a:off x="8590724" y="3332208"/>
            <a:ext cx="1169706" cy="301579"/>
          </a:xfrm>
          <a:prstGeom prst="rect">
            <a:avLst/>
          </a:prstGeom>
          <a:noFill/>
          <a:ln/>
        </p:spPr>
        <p:txBody>
          <a:bodyPr wrap="none" lIns="0" tIns="0" rIns="0" bIns="0" rtlCol="0" anchor="t"/>
          <a:lstStyle/>
          <a:p>
            <a:pPr>
              <a:lnSpc>
                <a:spcPts val="2368"/>
              </a:lnSpc>
            </a:pPr>
            <a:r>
              <a:rPr lang="en-US" sz="1454" dirty="0">
                <a:solidFill>
                  <a:srgbClr val="5B5F71"/>
                </a:solidFill>
                <a:latin typeface="Instrument Sans Medium" pitchFamily="34" charset="0"/>
              </a:rPr>
              <a:t>17.2</a:t>
            </a:r>
            <a:endParaRPr lang="en-US" sz="1454" dirty="0"/>
          </a:p>
        </p:txBody>
      </p:sp>
      <p:sp>
        <p:nvSpPr>
          <p:cNvPr id="23" name="Text 18">
            <a:extLst>
              <a:ext uri="{FF2B5EF4-FFF2-40B4-BE49-F238E27FC236}">
                <a16:creationId xmlns:a16="http://schemas.microsoft.com/office/drawing/2014/main" id="{B8E42375-53BB-4500-83F6-8C06BC4A6A72}"/>
              </a:ext>
            </a:extLst>
          </p:cNvPr>
          <p:cNvSpPr/>
          <p:nvPr/>
        </p:nvSpPr>
        <p:spPr>
          <a:xfrm>
            <a:off x="10143735" y="3332208"/>
            <a:ext cx="1172872" cy="301579"/>
          </a:xfrm>
          <a:prstGeom prst="rect">
            <a:avLst/>
          </a:prstGeom>
          <a:noFill/>
          <a:ln/>
        </p:spPr>
        <p:txBody>
          <a:bodyPr wrap="none" lIns="0" tIns="0" rIns="0" bIns="0" rtlCol="0" anchor="t"/>
          <a:lstStyle/>
          <a:p>
            <a:pPr>
              <a:lnSpc>
                <a:spcPts val="2368"/>
              </a:lnSpc>
            </a:pPr>
            <a:r>
              <a:rPr lang="en-US" sz="1454" dirty="0">
                <a:solidFill>
                  <a:srgbClr val="5B5F71"/>
                </a:solidFill>
                <a:latin typeface="Instrument Sans Medium" pitchFamily="34" charset="0"/>
                <a:ea typeface="Instrument Sans Medium" pitchFamily="34" charset="-122"/>
                <a:cs typeface="Instrument Sans Medium" pitchFamily="34" charset="-120"/>
              </a:rPr>
              <a:t>8.08</a:t>
            </a:r>
            <a:r>
              <a:rPr lang="en-US" altLang="zh-CN" sz="1454" dirty="0">
                <a:solidFill>
                  <a:srgbClr val="5B5F71"/>
                </a:solidFill>
                <a:latin typeface="Instrument Sans Medium" pitchFamily="34" charset="0"/>
                <a:ea typeface="Instrument Sans Medium" pitchFamily="34" charset="-122"/>
                <a:cs typeface="Instrument Sans Medium" pitchFamily="34" charset="-120"/>
              </a:rPr>
              <a:t>MB</a:t>
            </a:r>
            <a:endParaRPr lang="en-US" sz="1454" dirty="0"/>
          </a:p>
        </p:txBody>
      </p:sp>
      <p:sp>
        <p:nvSpPr>
          <p:cNvPr id="25" name="Shape 19">
            <a:extLst>
              <a:ext uri="{FF2B5EF4-FFF2-40B4-BE49-F238E27FC236}">
                <a16:creationId xmlns:a16="http://schemas.microsoft.com/office/drawing/2014/main" id="{8CA6C176-1A89-4895-B065-7EFB08576F2B}"/>
              </a:ext>
            </a:extLst>
          </p:cNvPr>
          <p:cNvSpPr/>
          <p:nvPr/>
        </p:nvSpPr>
        <p:spPr>
          <a:xfrm>
            <a:off x="6328290" y="3753211"/>
            <a:ext cx="5176804" cy="540427"/>
          </a:xfrm>
          <a:prstGeom prst="rect">
            <a:avLst/>
          </a:prstGeom>
          <a:solidFill>
            <a:srgbClr val="FFFFFF">
              <a:alpha val="4000"/>
            </a:srgbClr>
          </a:solidFill>
          <a:ln/>
        </p:spPr>
      </p:sp>
      <p:sp>
        <p:nvSpPr>
          <p:cNvPr id="34" name="Text 20">
            <a:extLst>
              <a:ext uri="{FF2B5EF4-FFF2-40B4-BE49-F238E27FC236}">
                <a16:creationId xmlns:a16="http://schemas.microsoft.com/office/drawing/2014/main" id="{141D9338-3ED5-4EF2-9FD9-74F460140AE9}"/>
              </a:ext>
            </a:extLst>
          </p:cNvPr>
          <p:cNvSpPr/>
          <p:nvPr/>
        </p:nvSpPr>
        <p:spPr>
          <a:xfrm>
            <a:off x="6516875" y="3872635"/>
            <a:ext cx="1690543" cy="301579"/>
          </a:xfrm>
          <a:prstGeom prst="rect">
            <a:avLst/>
          </a:prstGeom>
          <a:noFill/>
          <a:ln/>
        </p:spPr>
        <p:txBody>
          <a:bodyPr wrap="none" lIns="0" tIns="0" rIns="0" bIns="0" rtlCol="0" anchor="t"/>
          <a:lstStyle/>
          <a:p>
            <a:pPr>
              <a:lnSpc>
                <a:spcPts val="2368"/>
              </a:lnSpc>
            </a:pPr>
            <a:r>
              <a:rPr lang="en-US" altLang="zh-CN" sz="1454" dirty="0">
                <a:solidFill>
                  <a:srgbClr val="5B5F71"/>
                </a:solidFill>
                <a:latin typeface="Instrument Sans Medium" pitchFamily="34" charset="0"/>
                <a:ea typeface="Instrument Sans Medium" pitchFamily="34" charset="-122"/>
                <a:cs typeface="Instrument Sans Medium" pitchFamily="34" charset="-120"/>
              </a:rPr>
              <a:t>Slim</a:t>
            </a:r>
            <a:r>
              <a:rPr lang="en-US" sz="1454" dirty="0">
                <a:solidFill>
                  <a:srgbClr val="5B5F71"/>
                </a:solidFill>
                <a:latin typeface="Instrument Sans Medium" pitchFamily="34" charset="0"/>
                <a:ea typeface="Instrument Sans Medium" pitchFamily="34" charset="-122"/>
                <a:cs typeface="Instrument Sans Medium" pitchFamily="34" charset="-120"/>
              </a:rPr>
              <a:t> </a:t>
            </a:r>
            <a:r>
              <a:rPr lang="en-US" altLang="zh-CN" sz="1454" dirty="0">
                <a:solidFill>
                  <a:srgbClr val="5B5F71"/>
                </a:solidFill>
                <a:latin typeface="Instrument Sans Medium" pitchFamily="34" charset="0"/>
                <a:ea typeface="Instrument Sans Medium" pitchFamily="34" charset="-122"/>
                <a:cs typeface="Instrument Sans Medium" pitchFamily="34" charset="-120"/>
              </a:rPr>
              <a:t>Mamba</a:t>
            </a:r>
            <a:endParaRPr lang="en-US" sz="1454" dirty="0"/>
          </a:p>
        </p:txBody>
      </p:sp>
      <p:sp>
        <p:nvSpPr>
          <p:cNvPr id="35" name="Text 21">
            <a:extLst>
              <a:ext uri="{FF2B5EF4-FFF2-40B4-BE49-F238E27FC236}">
                <a16:creationId xmlns:a16="http://schemas.microsoft.com/office/drawing/2014/main" id="{11FE79F3-E1D1-42BD-AD56-DB8B9392037C}"/>
              </a:ext>
            </a:extLst>
          </p:cNvPr>
          <p:cNvSpPr/>
          <p:nvPr/>
        </p:nvSpPr>
        <p:spPr>
          <a:xfrm>
            <a:off x="8590724" y="3872635"/>
            <a:ext cx="1169706" cy="301579"/>
          </a:xfrm>
          <a:prstGeom prst="rect">
            <a:avLst/>
          </a:prstGeom>
          <a:noFill/>
          <a:ln/>
        </p:spPr>
        <p:txBody>
          <a:bodyPr wrap="none" lIns="0" tIns="0" rIns="0" bIns="0" rtlCol="0" anchor="t"/>
          <a:lstStyle/>
          <a:p>
            <a:pPr>
              <a:lnSpc>
                <a:spcPts val="2368"/>
              </a:lnSpc>
            </a:pPr>
            <a:r>
              <a:rPr lang="en-US" sz="1454" dirty="0">
                <a:solidFill>
                  <a:srgbClr val="5B5F71"/>
                </a:solidFill>
                <a:latin typeface="Instrument Sans Medium" pitchFamily="34" charset="0"/>
              </a:rPr>
              <a:t>17.8</a:t>
            </a:r>
            <a:endParaRPr lang="en-US" sz="1454" dirty="0"/>
          </a:p>
        </p:txBody>
      </p:sp>
      <p:sp>
        <p:nvSpPr>
          <p:cNvPr id="36" name="Text 22">
            <a:extLst>
              <a:ext uri="{FF2B5EF4-FFF2-40B4-BE49-F238E27FC236}">
                <a16:creationId xmlns:a16="http://schemas.microsoft.com/office/drawing/2014/main" id="{48BEE548-A77F-46C7-837D-5E29FE4C66DB}"/>
              </a:ext>
            </a:extLst>
          </p:cNvPr>
          <p:cNvSpPr/>
          <p:nvPr/>
        </p:nvSpPr>
        <p:spPr>
          <a:xfrm>
            <a:off x="10143735" y="3872635"/>
            <a:ext cx="1172872" cy="301579"/>
          </a:xfrm>
          <a:prstGeom prst="rect">
            <a:avLst/>
          </a:prstGeom>
          <a:noFill/>
          <a:ln/>
        </p:spPr>
        <p:txBody>
          <a:bodyPr wrap="none" lIns="0" tIns="0" rIns="0" bIns="0" rtlCol="0" anchor="t"/>
          <a:lstStyle/>
          <a:p>
            <a:pPr>
              <a:lnSpc>
                <a:spcPts val="2368"/>
              </a:lnSpc>
            </a:pPr>
            <a:r>
              <a:rPr lang="en-US" sz="1454" dirty="0">
                <a:solidFill>
                  <a:srgbClr val="5B5F71"/>
                </a:solidFill>
                <a:latin typeface="Instrument Sans Medium" pitchFamily="34" charset="0"/>
                <a:ea typeface="Instrument Sans Medium" pitchFamily="34" charset="-122"/>
                <a:cs typeface="Instrument Sans Medium" pitchFamily="34" charset="-120"/>
              </a:rPr>
              <a:t>3.40</a:t>
            </a:r>
            <a:r>
              <a:rPr lang="en-US" altLang="zh-CN" sz="1454" dirty="0">
                <a:solidFill>
                  <a:srgbClr val="5B5F71"/>
                </a:solidFill>
                <a:latin typeface="Instrument Sans Medium" pitchFamily="34" charset="0"/>
                <a:ea typeface="Instrument Sans Medium" pitchFamily="34" charset="-122"/>
                <a:cs typeface="Instrument Sans Medium" pitchFamily="34" charset="-120"/>
              </a:rPr>
              <a:t>MB</a:t>
            </a:r>
            <a:endParaRPr lang="en-US" sz="1454" dirty="0"/>
          </a:p>
        </p:txBody>
      </p:sp>
      <p:sp>
        <p:nvSpPr>
          <p:cNvPr id="37" name="Shape 23">
            <a:extLst>
              <a:ext uri="{FF2B5EF4-FFF2-40B4-BE49-F238E27FC236}">
                <a16:creationId xmlns:a16="http://schemas.microsoft.com/office/drawing/2014/main" id="{37B982D3-EA30-4FEF-B031-F6C7232E57A4}"/>
              </a:ext>
            </a:extLst>
          </p:cNvPr>
          <p:cNvSpPr/>
          <p:nvPr/>
        </p:nvSpPr>
        <p:spPr>
          <a:xfrm>
            <a:off x="6328290" y="4293638"/>
            <a:ext cx="5176804" cy="540427"/>
          </a:xfrm>
          <a:prstGeom prst="rect">
            <a:avLst/>
          </a:prstGeom>
          <a:solidFill>
            <a:srgbClr val="000000">
              <a:alpha val="4000"/>
            </a:srgbClr>
          </a:solidFill>
          <a:ln/>
        </p:spPr>
      </p:sp>
      <p:sp>
        <p:nvSpPr>
          <p:cNvPr id="38" name="Text 24">
            <a:extLst>
              <a:ext uri="{FF2B5EF4-FFF2-40B4-BE49-F238E27FC236}">
                <a16:creationId xmlns:a16="http://schemas.microsoft.com/office/drawing/2014/main" id="{013CE7B3-0891-4E48-A54E-F0E51739D654}"/>
              </a:ext>
            </a:extLst>
          </p:cNvPr>
          <p:cNvSpPr/>
          <p:nvPr/>
        </p:nvSpPr>
        <p:spPr>
          <a:xfrm>
            <a:off x="6516875" y="4413063"/>
            <a:ext cx="1690543" cy="301579"/>
          </a:xfrm>
          <a:prstGeom prst="rect">
            <a:avLst/>
          </a:prstGeom>
          <a:noFill/>
          <a:ln/>
        </p:spPr>
        <p:txBody>
          <a:bodyPr wrap="none" lIns="0" tIns="0" rIns="0" bIns="0" rtlCol="0" anchor="t"/>
          <a:lstStyle/>
          <a:p>
            <a:pPr>
              <a:lnSpc>
                <a:spcPts val="2368"/>
              </a:lnSpc>
            </a:pPr>
            <a:r>
              <a:rPr lang="en-US" sz="1454" dirty="0">
                <a:solidFill>
                  <a:srgbClr val="5B5F71"/>
                </a:solidFill>
                <a:highlight>
                  <a:srgbClr val="F4F4F5"/>
                </a:highlight>
                <a:latin typeface="Instrument Sans Medium" pitchFamily="34" charset="0"/>
                <a:ea typeface="Instrument Sans Medium" pitchFamily="34" charset="-122"/>
                <a:cs typeface="Instrument Sans Medium" pitchFamily="34" charset="-120"/>
              </a:rPr>
              <a:t>Mamba v1</a:t>
            </a:r>
            <a:endParaRPr lang="en-US" sz="1454" dirty="0"/>
          </a:p>
        </p:txBody>
      </p:sp>
      <p:sp>
        <p:nvSpPr>
          <p:cNvPr id="39" name="Text 25">
            <a:extLst>
              <a:ext uri="{FF2B5EF4-FFF2-40B4-BE49-F238E27FC236}">
                <a16:creationId xmlns:a16="http://schemas.microsoft.com/office/drawing/2014/main" id="{8622148D-28EA-4092-A24D-AC99EF81370D}"/>
              </a:ext>
            </a:extLst>
          </p:cNvPr>
          <p:cNvSpPr/>
          <p:nvPr/>
        </p:nvSpPr>
        <p:spPr>
          <a:xfrm>
            <a:off x="8590724" y="4413063"/>
            <a:ext cx="1169706" cy="301579"/>
          </a:xfrm>
          <a:prstGeom prst="rect">
            <a:avLst/>
          </a:prstGeom>
          <a:noFill/>
          <a:ln/>
        </p:spPr>
        <p:txBody>
          <a:bodyPr wrap="none" lIns="0" tIns="0" rIns="0" bIns="0" rtlCol="0" anchor="t"/>
          <a:lstStyle/>
          <a:p>
            <a:pPr>
              <a:lnSpc>
                <a:spcPts val="2368"/>
              </a:lnSpc>
            </a:pPr>
            <a:r>
              <a:rPr lang="en-US" altLang="zh-CN" sz="1454" dirty="0">
                <a:solidFill>
                  <a:srgbClr val="5B5F71"/>
                </a:solidFill>
                <a:highlight>
                  <a:srgbClr val="F4F4F5"/>
                </a:highlight>
                <a:latin typeface="Instrument Sans Medium" pitchFamily="34" charset="0"/>
                <a:ea typeface="Instrument Sans Medium" pitchFamily="34" charset="-122"/>
                <a:cs typeface="Instrument Sans Medium" pitchFamily="34" charset="-120"/>
              </a:rPr>
              <a:t>XX</a:t>
            </a:r>
            <a:endParaRPr lang="en-US" sz="1454" dirty="0"/>
          </a:p>
        </p:txBody>
      </p:sp>
      <p:sp>
        <p:nvSpPr>
          <p:cNvPr id="40" name="Text 26">
            <a:extLst>
              <a:ext uri="{FF2B5EF4-FFF2-40B4-BE49-F238E27FC236}">
                <a16:creationId xmlns:a16="http://schemas.microsoft.com/office/drawing/2014/main" id="{CD3DAE70-5AC0-4E11-830E-F8F108818FB3}"/>
              </a:ext>
            </a:extLst>
          </p:cNvPr>
          <p:cNvSpPr/>
          <p:nvPr/>
        </p:nvSpPr>
        <p:spPr>
          <a:xfrm>
            <a:off x="10143735" y="4413063"/>
            <a:ext cx="1172872" cy="301579"/>
          </a:xfrm>
          <a:prstGeom prst="rect">
            <a:avLst/>
          </a:prstGeom>
          <a:noFill/>
          <a:ln/>
        </p:spPr>
        <p:txBody>
          <a:bodyPr wrap="none" lIns="0" tIns="0" rIns="0" bIns="0" rtlCol="0" anchor="t"/>
          <a:lstStyle/>
          <a:p>
            <a:pPr>
              <a:lnSpc>
                <a:spcPts val="2368"/>
              </a:lnSpc>
            </a:pPr>
            <a:r>
              <a:rPr lang="en-US" altLang="zh-CN" sz="1454" dirty="0">
                <a:solidFill>
                  <a:srgbClr val="5B5F71"/>
                </a:solidFill>
                <a:highlight>
                  <a:srgbClr val="F4F4F5"/>
                </a:highlight>
                <a:latin typeface="Instrument Sans Medium" pitchFamily="34" charset="0"/>
                <a:ea typeface="Instrument Sans Medium" pitchFamily="34" charset="-122"/>
                <a:cs typeface="Instrument Sans Medium" pitchFamily="34" charset="-120"/>
              </a:rPr>
              <a:t>XX</a:t>
            </a:r>
          </a:p>
          <a:p>
            <a:pPr>
              <a:lnSpc>
                <a:spcPts val="2368"/>
              </a:lnSpc>
            </a:pPr>
            <a:endParaRPr lang="en-US" sz="1454" dirty="0"/>
          </a:p>
        </p:txBody>
      </p:sp>
      <p:sp>
        <p:nvSpPr>
          <p:cNvPr id="41" name="Text 27">
            <a:extLst>
              <a:ext uri="{FF2B5EF4-FFF2-40B4-BE49-F238E27FC236}">
                <a16:creationId xmlns:a16="http://schemas.microsoft.com/office/drawing/2014/main" id="{4488EA6F-EBA3-4520-B654-B19CBCD17857}"/>
              </a:ext>
            </a:extLst>
          </p:cNvPr>
          <p:cNvSpPr/>
          <p:nvPr/>
        </p:nvSpPr>
        <p:spPr>
          <a:xfrm>
            <a:off x="6321957" y="5052434"/>
            <a:ext cx="5189469" cy="301579"/>
          </a:xfrm>
          <a:prstGeom prst="rect">
            <a:avLst/>
          </a:prstGeom>
          <a:noFill/>
          <a:ln/>
        </p:spPr>
        <p:txBody>
          <a:bodyPr wrap="none" lIns="0" tIns="0" rIns="0" bIns="0" rtlCol="0" anchor="t"/>
          <a:lstStyle/>
          <a:p>
            <a:pPr>
              <a:lnSpc>
                <a:spcPts val="2368"/>
              </a:lnSpc>
            </a:pPr>
            <a:r>
              <a:rPr lang="en-US" sz="1454" i="1" dirty="0">
                <a:solidFill>
                  <a:srgbClr val="5B5F71"/>
                </a:solidFill>
                <a:latin typeface="Instrument Sans Medium" pitchFamily="34" charset="0"/>
                <a:ea typeface="Instrument Sans Medium" pitchFamily="34" charset="-122"/>
                <a:cs typeface="Instrument Sans Medium" pitchFamily="34" charset="-120"/>
              </a:rPr>
              <a:t>Table: Comparative performance and complexity metrics</a:t>
            </a:r>
            <a:endParaRPr lang="en-US" sz="1454" dirty="0"/>
          </a:p>
        </p:txBody>
      </p:sp>
      <p:sp>
        <p:nvSpPr>
          <p:cNvPr id="42" name="Text 3">
            <a:extLst>
              <a:ext uri="{FF2B5EF4-FFF2-40B4-BE49-F238E27FC236}">
                <a16:creationId xmlns:a16="http://schemas.microsoft.com/office/drawing/2014/main" id="{8308421C-2BC9-4313-83A5-ECA2EB029A8A}"/>
              </a:ext>
            </a:extLst>
          </p:cNvPr>
          <p:cNvSpPr/>
          <p:nvPr/>
        </p:nvSpPr>
        <p:spPr>
          <a:xfrm>
            <a:off x="1147290" y="1883425"/>
            <a:ext cx="2356133" cy="294455"/>
          </a:xfrm>
          <a:prstGeom prst="rect">
            <a:avLst/>
          </a:prstGeom>
          <a:noFill/>
          <a:ln/>
        </p:spPr>
        <p:txBody>
          <a:bodyPr wrap="none" lIns="0" tIns="0" rIns="0" bIns="0" rtlCol="0" anchor="t"/>
          <a:lstStyle/>
          <a:p>
            <a:pPr>
              <a:lnSpc>
                <a:spcPts val="2285"/>
              </a:lnSpc>
            </a:pPr>
            <a:r>
              <a:rPr lang="en-US" sz="1828" dirty="0">
                <a:solidFill>
                  <a:srgbClr val="505468"/>
                </a:solidFill>
                <a:latin typeface="Instrument Sans Semi Bold" pitchFamily="34" charset="0"/>
                <a:ea typeface="Instrument Sans Semi Bold" pitchFamily="34" charset="-122"/>
                <a:cs typeface="Instrument Sans Semi Bold" pitchFamily="34" charset="-120"/>
              </a:rPr>
              <a:t>Empirical Results</a:t>
            </a:r>
            <a:endParaRPr lang="en-US" sz="1828" dirty="0"/>
          </a:p>
        </p:txBody>
      </p:sp>
      <p:sp>
        <p:nvSpPr>
          <p:cNvPr id="43" name="Text 4">
            <a:extLst>
              <a:ext uri="{FF2B5EF4-FFF2-40B4-BE49-F238E27FC236}">
                <a16:creationId xmlns:a16="http://schemas.microsoft.com/office/drawing/2014/main" id="{39B07478-BFC6-4B47-AC2E-C83BB0531437}"/>
              </a:ext>
            </a:extLst>
          </p:cNvPr>
          <p:cNvSpPr/>
          <p:nvPr/>
        </p:nvSpPr>
        <p:spPr>
          <a:xfrm>
            <a:off x="1147290" y="2366366"/>
            <a:ext cx="5189469" cy="904737"/>
          </a:xfrm>
          <a:prstGeom prst="rect">
            <a:avLst/>
          </a:prstGeom>
          <a:noFill/>
          <a:ln/>
        </p:spPr>
        <p:txBody>
          <a:bodyPr wrap="square" lIns="0" tIns="0" rIns="0" bIns="0" rtlCol="0" anchor="t"/>
          <a:lstStyle/>
          <a:p>
            <a:pPr>
              <a:lnSpc>
                <a:spcPts val="2368"/>
              </a:lnSpc>
            </a:pPr>
            <a:r>
              <a:rPr lang="en-US" sz="1454" dirty="0">
                <a:solidFill>
                  <a:srgbClr val="5B5F71"/>
                </a:solidFill>
                <a:latin typeface="Instrument Sans Medium" pitchFamily="34" charset="0"/>
                <a:ea typeface="Instrument Sans Medium" pitchFamily="34" charset="-122"/>
                <a:cs typeface="Instrument Sans Medium" pitchFamily="34" charset="-120"/>
              </a:rPr>
              <a:t>Channel Mamba demonstrated </a:t>
            </a:r>
            <a:r>
              <a:rPr lang="en-US" sz="1454" b="1" dirty="0">
                <a:solidFill>
                  <a:srgbClr val="5B5F71"/>
                </a:solidFill>
                <a:latin typeface="Instrument Sans Medium" pitchFamily="34" charset="0"/>
                <a:ea typeface="Instrument Sans Medium" pitchFamily="34" charset="-122"/>
                <a:cs typeface="Instrument Sans Medium" pitchFamily="34" charset="-120"/>
              </a:rPr>
              <a:t>marginal </a:t>
            </a:r>
            <a:r>
              <a:rPr lang="en-US" sz="1454" b="1" dirty="0">
                <a:solidFill>
                  <a:srgbClr val="5B5F71"/>
                </a:solidFill>
                <a:highlight>
                  <a:srgbClr val="FFFF00"/>
                </a:highlight>
                <a:latin typeface="Instrument Sans Medium" pitchFamily="34" charset="0"/>
                <a:ea typeface="Instrument Sans Medium" pitchFamily="34" charset="-122"/>
                <a:cs typeface="Instrument Sans Medium" pitchFamily="34" charset="-120"/>
              </a:rPr>
              <a:t>accuracy</a:t>
            </a:r>
            <a:r>
              <a:rPr lang="en-US" sz="1454" b="1" dirty="0">
                <a:solidFill>
                  <a:srgbClr val="5B5F71"/>
                </a:solidFill>
                <a:latin typeface="Instrument Sans Medium" pitchFamily="34" charset="0"/>
                <a:ea typeface="Instrument Sans Medium" pitchFamily="34" charset="-122"/>
                <a:cs typeface="Instrument Sans Medium" pitchFamily="34" charset="-120"/>
              </a:rPr>
              <a:t> </a:t>
            </a:r>
            <a:r>
              <a:rPr lang="en-US" sz="1454" b="1" dirty="0">
                <a:solidFill>
                  <a:srgbClr val="5B5F71"/>
                </a:solidFill>
                <a:highlight>
                  <a:srgbClr val="FFFF00"/>
                </a:highlight>
                <a:latin typeface="Instrument Sans Medium" pitchFamily="34" charset="0"/>
                <a:ea typeface="Instrument Sans Medium" pitchFamily="34" charset="-122"/>
                <a:cs typeface="Instrument Sans Medium" pitchFamily="34" charset="-120"/>
              </a:rPr>
              <a:t>improvements</a:t>
            </a:r>
            <a:r>
              <a:rPr lang="en-US" sz="1454" dirty="0">
                <a:solidFill>
                  <a:srgbClr val="5B5F71"/>
                </a:solidFill>
                <a:highlight>
                  <a:srgbClr val="FFFF00"/>
                </a:highlight>
                <a:latin typeface="Instrument Sans Medium" pitchFamily="34" charset="0"/>
                <a:ea typeface="Instrument Sans Medium" pitchFamily="34" charset="-122"/>
                <a:cs typeface="Instrument Sans Medium" pitchFamily="34" charset="-120"/>
              </a:rPr>
              <a:t> (≈3–4% </a:t>
            </a:r>
            <a:r>
              <a:rPr lang="en-US" sz="1454" dirty="0">
                <a:solidFill>
                  <a:srgbClr val="5B5F71"/>
                </a:solidFill>
                <a:latin typeface="Instrument Sans Medium" pitchFamily="34" charset="0"/>
                <a:ea typeface="Instrument Sans Medium" pitchFamily="34" charset="-122"/>
                <a:cs typeface="Instrument Sans Medium" pitchFamily="34" charset="-120"/>
              </a:rPr>
              <a:t>over simpler alternatives) whilst incurring substantial computational overhead.</a:t>
            </a:r>
            <a:endParaRPr lang="en-US" sz="1454" dirty="0"/>
          </a:p>
        </p:txBody>
      </p:sp>
      <p:sp>
        <p:nvSpPr>
          <p:cNvPr id="44" name="Text 5">
            <a:extLst>
              <a:ext uri="{FF2B5EF4-FFF2-40B4-BE49-F238E27FC236}">
                <a16:creationId xmlns:a16="http://schemas.microsoft.com/office/drawing/2014/main" id="{E1CC6F81-1C13-4168-9D05-08E8908192EC}"/>
              </a:ext>
            </a:extLst>
          </p:cNvPr>
          <p:cNvSpPr/>
          <p:nvPr/>
        </p:nvSpPr>
        <p:spPr>
          <a:xfrm>
            <a:off x="1147290" y="3459589"/>
            <a:ext cx="2356133" cy="294455"/>
          </a:xfrm>
          <a:prstGeom prst="rect">
            <a:avLst/>
          </a:prstGeom>
          <a:noFill/>
          <a:ln/>
        </p:spPr>
        <p:txBody>
          <a:bodyPr wrap="none" lIns="0" tIns="0" rIns="0" bIns="0" rtlCol="0" anchor="t"/>
          <a:lstStyle/>
          <a:p>
            <a:pPr>
              <a:lnSpc>
                <a:spcPts val="2285"/>
              </a:lnSpc>
            </a:pPr>
            <a:r>
              <a:rPr lang="en-US" sz="1828" dirty="0">
                <a:solidFill>
                  <a:srgbClr val="505468"/>
                </a:solidFill>
                <a:latin typeface="Instrument Sans Semi Bold" pitchFamily="34" charset="0"/>
                <a:ea typeface="Instrument Sans Semi Bold" pitchFamily="34" charset="-122"/>
                <a:cs typeface="Instrument Sans Semi Bold" pitchFamily="34" charset="-120"/>
              </a:rPr>
              <a:t>Cost Analysis</a:t>
            </a:r>
            <a:endParaRPr lang="en-US" sz="1828" dirty="0"/>
          </a:p>
        </p:txBody>
      </p:sp>
      <p:sp>
        <p:nvSpPr>
          <p:cNvPr id="45" name="Text 6">
            <a:extLst>
              <a:ext uri="{FF2B5EF4-FFF2-40B4-BE49-F238E27FC236}">
                <a16:creationId xmlns:a16="http://schemas.microsoft.com/office/drawing/2014/main" id="{FC497377-F5F8-48A8-AE6A-427FACED5608}"/>
              </a:ext>
            </a:extLst>
          </p:cNvPr>
          <p:cNvSpPr/>
          <p:nvPr/>
        </p:nvSpPr>
        <p:spPr>
          <a:xfrm>
            <a:off x="1147290" y="3942531"/>
            <a:ext cx="5189469" cy="301579"/>
          </a:xfrm>
          <a:prstGeom prst="rect">
            <a:avLst/>
          </a:prstGeom>
          <a:noFill/>
          <a:ln/>
        </p:spPr>
        <p:txBody>
          <a:bodyPr wrap="none" lIns="0" tIns="0" rIns="0" bIns="0" rtlCol="0" anchor="t"/>
          <a:lstStyle/>
          <a:p>
            <a:pPr marL="284950" indent="-284950">
              <a:lnSpc>
                <a:spcPts val="2368"/>
              </a:lnSpc>
              <a:buSzPct val="100000"/>
              <a:buChar char="•"/>
            </a:pPr>
            <a:r>
              <a:rPr lang="en-US" sz="1454" dirty="0">
                <a:solidFill>
                  <a:srgbClr val="5B5F71"/>
                </a:solidFill>
                <a:latin typeface="Instrument Sans Medium" pitchFamily="34" charset="0"/>
                <a:ea typeface="Instrument Sans Medium" pitchFamily="34" charset="-122"/>
                <a:cs typeface="Instrument Sans Medium" pitchFamily="34" charset="-120"/>
              </a:rPr>
              <a:t>Increased model </a:t>
            </a:r>
            <a:r>
              <a:rPr lang="en-US" sz="1454" dirty="0">
                <a:solidFill>
                  <a:srgbClr val="5B5F71"/>
                </a:solidFill>
                <a:highlight>
                  <a:srgbClr val="FFFF00"/>
                </a:highlight>
                <a:latin typeface="Instrument Sans Medium" pitchFamily="34" charset="0"/>
                <a:ea typeface="Instrument Sans Medium" pitchFamily="34" charset="-122"/>
                <a:cs typeface="Instrument Sans Medium" pitchFamily="34" charset="-120"/>
              </a:rPr>
              <a:t>parameters</a:t>
            </a:r>
            <a:r>
              <a:rPr lang="en-US" sz="1454" dirty="0">
                <a:solidFill>
                  <a:srgbClr val="5B5F71"/>
                </a:solidFill>
                <a:latin typeface="Instrument Sans Medium" pitchFamily="34" charset="0"/>
                <a:ea typeface="Instrument Sans Medium" pitchFamily="34" charset="-122"/>
                <a:cs typeface="Instrument Sans Medium" pitchFamily="34" charset="-120"/>
              </a:rPr>
              <a:t> (+40–60%)</a:t>
            </a:r>
            <a:endParaRPr lang="en-US" sz="1454" dirty="0"/>
          </a:p>
        </p:txBody>
      </p:sp>
      <p:sp>
        <p:nvSpPr>
          <p:cNvPr id="46" name="Text 7">
            <a:extLst>
              <a:ext uri="{FF2B5EF4-FFF2-40B4-BE49-F238E27FC236}">
                <a16:creationId xmlns:a16="http://schemas.microsoft.com/office/drawing/2014/main" id="{65DBEFBD-B925-4E38-BA3E-89E2E578A119}"/>
              </a:ext>
            </a:extLst>
          </p:cNvPr>
          <p:cNvSpPr/>
          <p:nvPr/>
        </p:nvSpPr>
        <p:spPr>
          <a:xfrm>
            <a:off x="1147290" y="4310006"/>
            <a:ext cx="5189469" cy="301579"/>
          </a:xfrm>
          <a:prstGeom prst="rect">
            <a:avLst/>
          </a:prstGeom>
          <a:noFill/>
          <a:ln/>
        </p:spPr>
        <p:txBody>
          <a:bodyPr wrap="none" lIns="0" tIns="0" rIns="0" bIns="0" rtlCol="0" anchor="t"/>
          <a:lstStyle/>
          <a:p>
            <a:pPr marL="284950" indent="-284950">
              <a:lnSpc>
                <a:spcPts val="2368"/>
              </a:lnSpc>
              <a:buSzPct val="100000"/>
              <a:buChar char="•"/>
            </a:pPr>
            <a:r>
              <a:rPr lang="en-US" sz="1454" dirty="0">
                <a:solidFill>
                  <a:srgbClr val="5B5F71"/>
                </a:solidFill>
                <a:latin typeface="Instrument Sans Medium" pitchFamily="34" charset="0"/>
                <a:ea typeface="Instrument Sans Medium" pitchFamily="34" charset="-122"/>
                <a:cs typeface="Instrument Sans Medium" pitchFamily="34" charset="-120"/>
              </a:rPr>
              <a:t>Higher computational requirements (</a:t>
            </a:r>
            <a:r>
              <a:rPr lang="en-US" sz="1454" dirty="0">
                <a:solidFill>
                  <a:srgbClr val="5B5F71"/>
                </a:solidFill>
                <a:highlight>
                  <a:srgbClr val="FFFF00"/>
                </a:highlight>
                <a:latin typeface="Instrument Sans Medium" pitchFamily="34" charset="0"/>
                <a:ea typeface="Instrument Sans Medium" pitchFamily="34" charset="-122"/>
                <a:cs typeface="Instrument Sans Medium" pitchFamily="34" charset="-120"/>
              </a:rPr>
              <a:t>FLOPs</a:t>
            </a:r>
            <a:r>
              <a:rPr lang="en-US" sz="1454" dirty="0">
                <a:solidFill>
                  <a:srgbClr val="5B5F71"/>
                </a:solidFill>
                <a:latin typeface="Instrument Sans Medium" pitchFamily="34" charset="0"/>
                <a:ea typeface="Instrument Sans Medium" pitchFamily="34" charset="-122"/>
                <a:cs typeface="Instrument Sans Medium" pitchFamily="34" charset="-120"/>
              </a:rPr>
              <a:t>)</a:t>
            </a:r>
            <a:endParaRPr lang="en-US" sz="1454" dirty="0"/>
          </a:p>
        </p:txBody>
      </p:sp>
      <p:sp>
        <p:nvSpPr>
          <p:cNvPr id="47" name="Text 8">
            <a:extLst>
              <a:ext uri="{FF2B5EF4-FFF2-40B4-BE49-F238E27FC236}">
                <a16:creationId xmlns:a16="http://schemas.microsoft.com/office/drawing/2014/main" id="{EC78D0EC-CBCE-4C1E-A1B5-C9A94945B59A}"/>
              </a:ext>
            </a:extLst>
          </p:cNvPr>
          <p:cNvSpPr/>
          <p:nvPr/>
        </p:nvSpPr>
        <p:spPr>
          <a:xfrm>
            <a:off x="1147290" y="4677481"/>
            <a:ext cx="5189469" cy="301579"/>
          </a:xfrm>
          <a:prstGeom prst="rect">
            <a:avLst/>
          </a:prstGeom>
          <a:noFill/>
          <a:ln/>
        </p:spPr>
        <p:txBody>
          <a:bodyPr wrap="none" lIns="0" tIns="0" rIns="0" bIns="0" rtlCol="0" anchor="t"/>
          <a:lstStyle/>
          <a:p>
            <a:pPr marL="284950" indent="-284950">
              <a:lnSpc>
                <a:spcPts val="2368"/>
              </a:lnSpc>
              <a:buSzPct val="100000"/>
              <a:buChar char="•"/>
            </a:pPr>
            <a:r>
              <a:rPr lang="en-US" sz="1454" dirty="0">
                <a:solidFill>
                  <a:srgbClr val="5B5F71"/>
                </a:solidFill>
                <a:latin typeface="Instrument Sans Medium" pitchFamily="34" charset="0"/>
                <a:ea typeface="Instrument Sans Medium" pitchFamily="34" charset="-122"/>
                <a:cs typeface="Instrument Sans Medium" pitchFamily="34" charset="-120"/>
              </a:rPr>
              <a:t>Significantly extended </a:t>
            </a:r>
            <a:r>
              <a:rPr lang="en-US" sz="1454" dirty="0">
                <a:solidFill>
                  <a:srgbClr val="5B5F71"/>
                </a:solidFill>
                <a:highlight>
                  <a:srgbClr val="FFFF00"/>
                </a:highlight>
                <a:latin typeface="Instrument Sans Medium" pitchFamily="34" charset="0"/>
                <a:ea typeface="Instrument Sans Medium" pitchFamily="34" charset="-122"/>
                <a:cs typeface="Instrument Sans Medium" pitchFamily="34" charset="-120"/>
              </a:rPr>
              <a:t>inference latency</a:t>
            </a:r>
            <a:endParaRPr lang="en-US" sz="1454" dirty="0">
              <a:highlight>
                <a:srgbClr val="FFFF00"/>
              </a:highlight>
            </a:endParaRPr>
          </a:p>
        </p:txBody>
      </p:sp>
      <p:sp>
        <p:nvSpPr>
          <p:cNvPr id="48" name="Text 9">
            <a:extLst>
              <a:ext uri="{FF2B5EF4-FFF2-40B4-BE49-F238E27FC236}">
                <a16:creationId xmlns:a16="http://schemas.microsoft.com/office/drawing/2014/main" id="{295C7E61-4E35-4384-81F5-F9D69E98E7B2}"/>
              </a:ext>
            </a:extLst>
          </p:cNvPr>
          <p:cNvSpPr/>
          <p:nvPr/>
        </p:nvSpPr>
        <p:spPr>
          <a:xfrm>
            <a:off x="1147290" y="5044956"/>
            <a:ext cx="5189469" cy="301579"/>
          </a:xfrm>
          <a:prstGeom prst="rect">
            <a:avLst/>
          </a:prstGeom>
          <a:noFill/>
          <a:ln/>
        </p:spPr>
        <p:txBody>
          <a:bodyPr wrap="none" lIns="0" tIns="0" rIns="0" bIns="0" rtlCol="0" anchor="t"/>
          <a:lstStyle/>
          <a:p>
            <a:pPr marL="284950" indent="-284950">
              <a:lnSpc>
                <a:spcPts val="2368"/>
              </a:lnSpc>
              <a:buSzPct val="100000"/>
              <a:buChar char="•"/>
            </a:pPr>
            <a:r>
              <a:rPr lang="en-US" sz="1454" dirty="0">
                <a:solidFill>
                  <a:srgbClr val="5B5F71"/>
                </a:solidFill>
                <a:highlight>
                  <a:srgbClr val="FFFF00"/>
                </a:highlight>
                <a:latin typeface="Instrument Sans Medium" pitchFamily="34" charset="0"/>
                <a:ea typeface="Instrument Sans Medium" pitchFamily="34" charset="-122"/>
                <a:cs typeface="Instrument Sans Medium" pitchFamily="34" charset="-120"/>
              </a:rPr>
              <a:t>Quantisation complexity </a:t>
            </a:r>
            <a:r>
              <a:rPr lang="en-US" sz="1454" dirty="0">
                <a:solidFill>
                  <a:srgbClr val="5B5F71"/>
                </a:solidFill>
                <a:latin typeface="Instrument Sans Medium" pitchFamily="34" charset="0"/>
                <a:ea typeface="Instrument Sans Medium" pitchFamily="34" charset="-122"/>
                <a:cs typeface="Instrument Sans Medium" pitchFamily="34" charset="-120"/>
              </a:rPr>
              <a:t>for deployment</a:t>
            </a:r>
            <a:endParaRPr lang="en-US" sz="1454" dirty="0"/>
          </a:p>
        </p:txBody>
      </p:sp>
    </p:spTree>
    <p:extLst>
      <p:ext uri="{BB962C8B-B14F-4D97-AF65-F5344CB8AC3E}">
        <p14:creationId xmlns:p14="http://schemas.microsoft.com/office/powerpoint/2010/main" val="605819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05448" y="0"/>
            <a:ext cx="4559300" cy="6841622"/>
          </a:xfrm>
          <a:prstGeom prst="rect">
            <a:avLst/>
          </a:prstGeom>
        </p:spPr>
      </p:pic>
      <p:sp>
        <p:nvSpPr>
          <p:cNvPr id="18" name="Title 1">
            <a:extLst>
              <a:ext uri="{FF2B5EF4-FFF2-40B4-BE49-F238E27FC236}">
                <a16:creationId xmlns:a16="http://schemas.microsoft.com/office/drawing/2014/main" id="{27811FCB-3F80-4B39-8BDD-8749061E2B0F}"/>
              </a:ext>
            </a:extLst>
          </p:cNvPr>
          <p:cNvSpPr>
            <a:spLocks noGrp="1"/>
          </p:cNvSpPr>
          <p:nvPr>
            <p:ph type="title"/>
          </p:nvPr>
        </p:nvSpPr>
        <p:spPr>
          <a:xfrm>
            <a:off x="510746" y="256556"/>
            <a:ext cx="11162270" cy="674320"/>
          </a:xfrm>
        </p:spPr>
        <p:txBody>
          <a:bodyPr/>
          <a:lstStyle/>
          <a:p>
            <a:r>
              <a:rPr lang="en-US" altLang="zh-CN" dirty="0"/>
              <a:t>Strategic Shift: Adopting Standard Mamba v1</a:t>
            </a:r>
            <a:endParaRPr lang="en-US" dirty="0"/>
          </a:p>
        </p:txBody>
      </p:sp>
      <p:sp>
        <p:nvSpPr>
          <p:cNvPr id="31" name="Text 3">
            <a:extLst>
              <a:ext uri="{FF2B5EF4-FFF2-40B4-BE49-F238E27FC236}">
                <a16:creationId xmlns:a16="http://schemas.microsoft.com/office/drawing/2014/main" id="{6094619D-C756-4C02-9F52-79C6B27A54FF}"/>
              </a:ext>
            </a:extLst>
          </p:cNvPr>
          <p:cNvSpPr/>
          <p:nvPr/>
        </p:nvSpPr>
        <p:spPr>
          <a:xfrm>
            <a:off x="8413263" y="2304375"/>
            <a:ext cx="2393871" cy="299204"/>
          </a:xfrm>
          <a:prstGeom prst="rect">
            <a:avLst/>
          </a:prstGeom>
          <a:noFill/>
          <a:ln/>
        </p:spPr>
        <p:txBody>
          <a:bodyPr wrap="none" lIns="0" tIns="0" rIns="0" bIns="0" rtlCol="0" anchor="t"/>
          <a:lstStyle/>
          <a:p>
            <a:pPr marL="0" indent="0" algn="l">
              <a:lnSpc>
                <a:spcPts val="2350"/>
              </a:lnSpc>
              <a:buNone/>
            </a:pPr>
            <a:r>
              <a:rPr lang="en-US" sz="1850" dirty="0">
                <a:solidFill>
                  <a:srgbClr val="505468"/>
                </a:solidFill>
                <a:latin typeface="Instrument Sans Semi Bold" pitchFamily="34" charset="0"/>
                <a:ea typeface="Instrument Sans Semi Bold" pitchFamily="34" charset="-122"/>
                <a:cs typeface="Instrument Sans Semi Bold" pitchFamily="34" charset="-120"/>
              </a:rPr>
              <a:t>Hyperparameters</a:t>
            </a:r>
            <a:endParaRPr lang="en-US" sz="1850" dirty="0"/>
          </a:p>
        </p:txBody>
      </p:sp>
      <p:sp>
        <p:nvSpPr>
          <p:cNvPr id="32" name="Text 4">
            <a:extLst>
              <a:ext uri="{FF2B5EF4-FFF2-40B4-BE49-F238E27FC236}">
                <a16:creationId xmlns:a16="http://schemas.microsoft.com/office/drawing/2014/main" id="{4BCC2FFF-5B58-4BBF-8FA5-70F237537C8C}"/>
              </a:ext>
            </a:extLst>
          </p:cNvPr>
          <p:cNvSpPr/>
          <p:nvPr/>
        </p:nvSpPr>
        <p:spPr>
          <a:xfrm>
            <a:off x="8413263" y="2763123"/>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Window length: K=16 samples</a:t>
            </a:r>
            <a:endParaRPr lang="en-US" sz="1250" dirty="0"/>
          </a:p>
        </p:txBody>
      </p:sp>
      <p:sp>
        <p:nvSpPr>
          <p:cNvPr id="33" name="Text 5">
            <a:extLst>
              <a:ext uri="{FF2B5EF4-FFF2-40B4-BE49-F238E27FC236}">
                <a16:creationId xmlns:a16="http://schemas.microsoft.com/office/drawing/2014/main" id="{A3EC8A5B-474E-47DC-B11C-F15D99501838}"/>
              </a:ext>
            </a:extLst>
          </p:cNvPr>
          <p:cNvSpPr/>
          <p:nvPr/>
        </p:nvSpPr>
        <p:spPr>
          <a:xfrm>
            <a:off x="8413263" y="3074234"/>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Projection dimension: 64</a:t>
            </a:r>
            <a:endParaRPr lang="en-US" sz="1250" dirty="0"/>
          </a:p>
        </p:txBody>
      </p:sp>
      <p:sp>
        <p:nvSpPr>
          <p:cNvPr id="34" name="Text 6">
            <a:extLst>
              <a:ext uri="{FF2B5EF4-FFF2-40B4-BE49-F238E27FC236}">
                <a16:creationId xmlns:a16="http://schemas.microsoft.com/office/drawing/2014/main" id="{80768CC5-FE21-4571-A382-CB59F8F22879}"/>
              </a:ext>
            </a:extLst>
          </p:cNvPr>
          <p:cNvSpPr/>
          <p:nvPr/>
        </p:nvSpPr>
        <p:spPr>
          <a:xfrm>
            <a:off x="8413263" y="3385344"/>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Model dimension: d_model=64</a:t>
            </a:r>
            <a:endParaRPr lang="en-US" sz="1250" dirty="0"/>
          </a:p>
        </p:txBody>
      </p:sp>
      <p:sp>
        <p:nvSpPr>
          <p:cNvPr id="35" name="Text 7">
            <a:extLst>
              <a:ext uri="{FF2B5EF4-FFF2-40B4-BE49-F238E27FC236}">
                <a16:creationId xmlns:a16="http://schemas.microsoft.com/office/drawing/2014/main" id="{93676A24-82DE-410C-B199-D0487D2F1ADD}"/>
              </a:ext>
            </a:extLst>
          </p:cNvPr>
          <p:cNvSpPr/>
          <p:nvPr/>
        </p:nvSpPr>
        <p:spPr>
          <a:xfrm>
            <a:off x="8413263" y="3696454"/>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Network depth: 3 layers</a:t>
            </a:r>
            <a:endParaRPr lang="en-US" sz="1250" dirty="0"/>
          </a:p>
        </p:txBody>
      </p:sp>
      <p:sp>
        <p:nvSpPr>
          <p:cNvPr id="36" name="Text 8">
            <a:extLst>
              <a:ext uri="{FF2B5EF4-FFF2-40B4-BE49-F238E27FC236}">
                <a16:creationId xmlns:a16="http://schemas.microsoft.com/office/drawing/2014/main" id="{5B78F5A9-AFD7-4704-9742-4E2B07CE1B8A}"/>
              </a:ext>
            </a:extLst>
          </p:cNvPr>
          <p:cNvSpPr/>
          <p:nvPr/>
        </p:nvSpPr>
        <p:spPr>
          <a:xfrm>
            <a:off x="8413263" y="4007565"/>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Patch configuration: length=8, stride=4</a:t>
            </a:r>
            <a:endParaRPr lang="en-US" sz="1250" dirty="0"/>
          </a:p>
        </p:txBody>
      </p:sp>
      <p:sp>
        <p:nvSpPr>
          <p:cNvPr id="19" name="Shape 3">
            <a:extLst>
              <a:ext uri="{FF2B5EF4-FFF2-40B4-BE49-F238E27FC236}">
                <a16:creationId xmlns:a16="http://schemas.microsoft.com/office/drawing/2014/main" id="{55FCA058-4E90-4610-A197-20844FF7232C}"/>
              </a:ext>
            </a:extLst>
          </p:cNvPr>
          <p:cNvSpPr/>
          <p:nvPr/>
        </p:nvSpPr>
        <p:spPr>
          <a:xfrm>
            <a:off x="661421" y="1528031"/>
            <a:ext cx="3051011" cy="2580338"/>
          </a:xfrm>
          <a:prstGeom prst="roundRect">
            <a:avLst>
              <a:gd name="adj" fmla="val 3046"/>
            </a:avLst>
          </a:prstGeom>
          <a:solidFill>
            <a:srgbClr val="505468"/>
          </a:solidFill>
          <a:ln w="7620">
            <a:solidFill>
              <a:srgbClr val="696D81"/>
            </a:solidFill>
            <a:prstDash val="solid"/>
          </a:ln>
        </p:spPr>
      </p:sp>
      <p:sp>
        <p:nvSpPr>
          <p:cNvPr id="20" name="Text 4">
            <a:extLst>
              <a:ext uri="{FF2B5EF4-FFF2-40B4-BE49-F238E27FC236}">
                <a16:creationId xmlns:a16="http://schemas.microsoft.com/office/drawing/2014/main" id="{5645C9D3-CE66-4725-81BC-9C9AE1682DB8}"/>
              </a:ext>
            </a:extLst>
          </p:cNvPr>
          <p:cNvSpPr/>
          <p:nvPr/>
        </p:nvSpPr>
        <p:spPr>
          <a:xfrm>
            <a:off x="854854" y="1721465"/>
            <a:ext cx="3168505" cy="527349"/>
          </a:xfrm>
          <a:prstGeom prst="rect">
            <a:avLst/>
          </a:prstGeom>
          <a:noFill/>
          <a:ln/>
        </p:spPr>
        <p:txBody>
          <a:bodyPr wrap="square" lIns="0" tIns="0" rIns="0" bIns="0" rtlCol="0" anchor="t"/>
          <a:lstStyle/>
          <a:p>
            <a:pPr>
              <a:lnSpc>
                <a:spcPts val="2285"/>
              </a:lnSpc>
            </a:pPr>
            <a:r>
              <a:rPr lang="en-US" sz="1828" dirty="0">
                <a:solidFill>
                  <a:srgbClr val="FFFFFF"/>
                </a:solidFill>
                <a:latin typeface="Instrument Sans Semi Bold" pitchFamily="34" charset="0"/>
                <a:ea typeface="Instrument Sans Semi Bold" pitchFamily="34" charset="-122"/>
                <a:cs typeface="Instrument Sans Semi Bold" pitchFamily="34" charset="-120"/>
              </a:rPr>
              <a:t>Architectural Simplificati</a:t>
            </a:r>
            <a:r>
              <a:rPr lang="en-US" altLang="zh-CN" sz="1828" dirty="0">
                <a:solidFill>
                  <a:srgbClr val="FFFFFF"/>
                </a:solidFill>
                <a:latin typeface="Instrument Sans Semi Bold" pitchFamily="34" charset="0"/>
                <a:ea typeface="Instrument Sans Semi Bold" pitchFamily="34" charset="-122"/>
                <a:cs typeface="Instrument Sans Semi Bold" pitchFamily="34" charset="-120"/>
              </a:rPr>
              <a:t>on</a:t>
            </a:r>
            <a:endParaRPr lang="en-US" sz="1828" dirty="0"/>
          </a:p>
        </p:txBody>
      </p:sp>
      <p:sp>
        <p:nvSpPr>
          <p:cNvPr id="21" name="Text 5">
            <a:extLst>
              <a:ext uri="{FF2B5EF4-FFF2-40B4-BE49-F238E27FC236}">
                <a16:creationId xmlns:a16="http://schemas.microsoft.com/office/drawing/2014/main" id="{2BA74CF8-5A02-48C3-BC73-4B2A5520B712}"/>
              </a:ext>
            </a:extLst>
          </p:cNvPr>
          <p:cNvSpPr/>
          <p:nvPr/>
        </p:nvSpPr>
        <p:spPr>
          <a:xfrm>
            <a:off x="854855" y="2248814"/>
            <a:ext cx="2664143" cy="1496515"/>
          </a:xfrm>
          <a:prstGeom prst="rect">
            <a:avLst/>
          </a:prstGeom>
          <a:noFill/>
          <a:ln/>
        </p:spPr>
        <p:txBody>
          <a:bodyPr wrap="square" lIns="0" tIns="0" rIns="0" bIns="0" rtlCol="0" anchor="t"/>
          <a:lstStyle/>
          <a:p>
            <a:pPr>
              <a:lnSpc>
                <a:spcPts val="2327"/>
              </a:lnSpc>
            </a:pPr>
            <a:r>
              <a:rPr lang="en-US" sz="1454" dirty="0">
                <a:solidFill>
                  <a:srgbClr val="FFFFFF"/>
                </a:solidFill>
                <a:latin typeface="Instrument Sans Medium" pitchFamily="34" charset="0"/>
                <a:ea typeface="Instrument Sans Medium" pitchFamily="34" charset="-122"/>
                <a:cs typeface="Instrument Sans Medium" pitchFamily="34" charset="-120"/>
              </a:rPr>
              <a:t>Single unified processing path replaces multi‑channel branching, reducing structural complexity whilst maintaining expressiveness.</a:t>
            </a:r>
            <a:endParaRPr lang="en-US" sz="1454" dirty="0"/>
          </a:p>
        </p:txBody>
      </p:sp>
      <p:sp>
        <p:nvSpPr>
          <p:cNvPr id="22" name="Shape 6">
            <a:extLst>
              <a:ext uri="{FF2B5EF4-FFF2-40B4-BE49-F238E27FC236}">
                <a16:creationId xmlns:a16="http://schemas.microsoft.com/office/drawing/2014/main" id="{8EBC7178-CB8F-4368-B14E-BEB9DF7C73AA}"/>
              </a:ext>
            </a:extLst>
          </p:cNvPr>
          <p:cNvSpPr/>
          <p:nvPr/>
        </p:nvSpPr>
        <p:spPr>
          <a:xfrm>
            <a:off x="3899532" y="1528031"/>
            <a:ext cx="3051109" cy="2580338"/>
          </a:xfrm>
          <a:prstGeom prst="roundRect">
            <a:avLst>
              <a:gd name="adj" fmla="val 3046"/>
            </a:avLst>
          </a:prstGeom>
          <a:solidFill>
            <a:srgbClr val="505468"/>
          </a:solidFill>
          <a:ln w="7620">
            <a:solidFill>
              <a:srgbClr val="696D81"/>
            </a:solidFill>
            <a:prstDash val="solid"/>
          </a:ln>
        </p:spPr>
      </p:sp>
      <p:sp>
        <p:nvSpPr>
          <p:cNvPr id="23" name="Text 7">
            <a:extLst>
              <a:ext uri="{FF2B5EF4-FFF2-40B4-BE49-F238E27FC236}">
                <a16:creationId xmlns:a16="http://schemas.microsoft.com/office/drawing/2014/main" id="{ECD873C2-931A-4019-8B6C-97345E92BD3A}"/>
              </a:ext>
            </a:extLst>
          </p:cNvPr>
          <p:cNvSpPr/>
          <p:nvPr/>
        </p:nvSpPr>
        <p:spPr>
          <a:xfrm>
            <a:off x="4092966" y="1721465"/>
            <a:ext cx="2664242" cy="363095"/>
          </a:xfrm>
          <a:prstGeom prst="rect">
            <a:avLst/>
          </a:prstGeom>
          <a:noFill/>
          <a:ln/>
        </p:spPr>
        <p:txBody>
          <a:bodyPr wrap="square" lIns="0" tIns="0" rIns="0" bIns="0" rtlCol="0" anchor="t"/>
          <a:lstStyle/>
          <a:p>
            <a:pPr>
              <a:lnSpc>
                <a:spcPts val="2285"/>
              </a:lnSpc>
            </a:pPr>
            <a:r>
              <a:rPr lang="en-US" sz="1828" dirty="0">
                <a:solidFill>
                  <a:srgbClr val="FFFFFF"/>
                </a:solidFill>
                <a:latin typeface="Instrument Sans Semi Bold" pitchFamily="34" charset="0"/>
                <a:ea typeface="Instrument Sans Semi Bold" pitchFamily="34" charset="-122"/>
                <a:cs typeface="Instrument Sans Semi Bold" pitchFamily="34" charset="-120"/>
              </a:rPr>
              <a:t>Temporal Modelling Focu</a:t>
            </a:r>
            <a:r>
              <a:rPr lang="en-US" altLang="zh-CN" sz="1828" dirty="0">
                <a:solidFill>
                  <a:srgbClr val="FFFFFF"/>
                </a:solidFill>
                <a:latin typeface="Instrument Sans Semi Bold" pitchFamily="34" charset="0"/>
                <a:ea typeface="Instrument Sans Semi Bold" pitchFamily="34" charset="-122"/>
                <a:cs typeface="Instrument Sans Semi Bold" pitchFamily="34" charset="-120"/>
              </a:rPr>
              <a:t>s</a:t>
            </a:r>
            <a:endParaRPr lang="en-US" sz="1828" dirty="0"/>
          </a:p>
        </p:txBody>
      </p:sp>
      <p:sp>
        <p:nvSpPr>
          <p:cNvPr id="24" name="Text 8">
            <a:extLst>
              <a:ext uri="{FF2B5EF4-FFF2-40B4-BE49-F238E27FC236}">
                <a16:creationId xmlns:a16="http://schemas.microsoft.com/office/drawing/2014/main" id="{DD6F54D5-9319-4DA6-8299-1C485F7955EE}"/>
              </a:ext>
            </a:extLst>
          </p:cNvPr>
          <p:cNvSpPr/>
          <p:nvPr/>
        </p:nvSpPr>
        <p:spPr>
          <a:xfrm>
            <a:off x="4092965" y="2277995"/>
            <a:ext cx="2664242" cy="1496515"/>
          </a:xfrm>
          <a:prstGeom prst="rect">
            <a:avLst/>
          </a:prstGeom>
          <a:noFill/>
          <a:ln/>
        </p:spPr>
        <p:txBody>
          <a:bodyPr wrap="square" lIns="0" tIns="0" rIns="0" bIns="0" rtlCol="0" anchor="t"/>
          <a:lstStyle/>
          <a:p>
            <a:pPr>
              <a:lnSpc>
                <a:spcPts val="2327"/>
              </a:lnSpc>
            </a:pPr>
            <a:r>
              <a:rPr lang="en-US" sz="1454" dirty="0">
                <a:solidFill>
                  <a:srgbClr val="FFFFFF"/>
                </a:solidFill>
                <a:latin typeface="Instrument Sans Medium" pitchFamily="34" charset="0"/>
                <a:ea typeface="Instrument Sans Medium" pitchFamily="34" charset="-122"/>
                <a:cs typeface="Instrument Sans Medium" pitchFamily="34" charset="-120"/>
              </a:rPr>
              <a:t>Mamba v1's selective state‑space design excels at short‑window temporal sequences typical of wireless localisation tasks.</a:t>
            </a:r>
            <a:endParaRPr lang="en-US" sz="1454" dirty="0"/>
          </a:p>
        </p:txBody>
      </p:sp>
      <p:sp>
        <p:nvSpPr>
          <p:cNvPr id="25" name="Shape 9">
            <a:extLst>
              <a:ext uri="{FF2B5EF4-FFF2-40B4-BE49-F238E27FC236}">
                <a16:creationId xmlns:a16="http://schemas.microsoft.com/office/drawing/2014/main" id="{EE0FE657-CA43-49B5-A8BC-5D430F50A4D0}"/>
              </a:ext>
            </a:extLst>
          </p:cNvPr>
          <p:cNvSpPr/>
          <p:nvPr/>
        </p:nvSpPr>
        <p:spPr>
          <a:xfrm>
            <a:off x="661421" y="4295471"/>
            <a:ext cx="6289222" cy="1390052"/>
          </a:xfrm>
          <a:prstGeom prst="roundRect">
            <a:avLst>
              <a:gd name="adj" fmla="val 5654"/>
            </a:avLst>
          </a:prstGeom>
          <a:solidFill>
            <a:srgbClr val="505468"/>
          </a:solidFill>
          <a:ln w="7620">
            <a:solidFill>
              <a:srgbClr val="696D81"/>
            </a:solidFill>
            <a:prstDash val="solid"/>
          </a:ln>
        </p:spPr>
      </p:sp>
      <p:sp>
        <p:nvSpPr>
          <p:cNvPr id="26" name="Text 10">
            <a:extLst>
              <a:ext uri="{FF2B5EF4-FFF2-40B4-BE49-F238E27FC236}">
                <a16:creationId xmlns:a16="http://schemas.microsoft.com/office/drawing/2014/main" id="{130C1E15-1DAE-43F9-91DE-15FD83C19481}"/>
              </a:ext>
            </a:extLst>
          </p:cNvPr>
          <p:cNvSpPr/>
          <p:nvPr/>
        </p:nvSpPr>
        <p:spPr>
          <a:xfrm>
            <a:off x="854854" y="4488904"/>
            <a:ext cx="2724301" cy="292377"/>
          </a:xfrm>
          <a:prstGeom prst="rect">
            <a:avLst/>
          </a:prstGeom>
          <a:noFill/>
          <a:ln/>
        </p:spPr>
        <p:txBody>
          <a:bodyPr wrap="none" lIns="0" tIns="0" rIns="0" bIns="0" rtlCol="0" anchor="t"/>
          <a:lstStyle/>
          <a:p>
            <a:pPr>
              <a:lnSpc>
                <a:spcPts val="2285"/>
              </a:lnSpc>
            </a:pPr>
            <a:r>
              <a:rPr lang="en-US" sz="1828" dirty="0">
                <a:solidFill>
                  <a:srgbClr val="FFFFFF"/>
                </a:solidFill>
                <a:latin typeface="Instrument Sans Semi Bold" pitchFamily="34" charset="0"/>
                <a:ea typeface="Instrument Sans Semi Bold" pitchFamily="34" charset="-122"/>
                <a:cs typeface="Instrument Sans Semi Bold" pitchFamily="34" charset="-120"/>
              </a:rPr>
              <a:t>Deployment Advantages</a:t>
            </a:r>
            <a:endParaRPr lang="en-US" sz="1828" dirty="0"/>
          </a:p>
        </p:txBody>
      </p:sp>
      <p:sp>
        <p:nvSpPr>
          <p:cNvPr id="27" name="Text 11">
            <a:extLst>
              <a:ext uri="{FF2B5EF4-FFF2-40B4-BE49-F238E27FC236}">
                <a16:creationId xmlns:a16="http://schemas.microsoft.com/office/drawing/2014/main" id="{BD5FAC27-06B2-4B34-A23C-49C2B736A97F}"/>
              </a:ext>
            </a:extLst>
          </p:cNvPr>
          <p:cNvSpPr/>
          <p:nvPr/>
        </p:nvSpPr>
        <p:spPr>
          <a:xfrm>
            <a:off x="854854" y="4893482"/>
            <a:ext cx="5902354" cy="598606"/>
          </a:xfrm>
          <a:prstGeom prst="rect">
            <a:avLst/>
          </a:prstGeom>
          <a:noFill/>
          <a:ln/>
        </p:spPr>
        <p:txBody>
          <a:bodyPr wrap="square" lIns="0" tIns="0" rIns="0" bIns="0" rtlCol="0" anchor="t"/>
          <a:lstStyle/>
          <a:p>
            <a:pPr>
              <a:lnSpc>
                <a:spcPts val="2327"/>
              </a:lnSpc>
            </a:pPr>
            <a:r>
              <a:rPr lang="en-US" sz="1454" dirty="0">
                <a:solidFill>
                  <a:srgbClr val="FFFFFF"/>
                </a:solidFill>
                <a:latin typeface="Instrument Sans Medium" pitchFamily="34" charset="0"/>
                <a:ea typeface="Instrument Sans Medium" pitchFamily="34" charset="-122"/>
                <a:cs typeface="Instrument Sans Medium" pitchFamily="34" charset="-120"/>
              </a:rPr>
              <a:t>Streamlined architecture enables easier optimisation, quantisation, and hardware mapping for embedded deployment.</a:t>
            </a:r>
            <a:endParaRPr lang="en-US" sz="1454" dirty="0"/>
          </a:p>
        </p:txBody>
      </p:sp>
    </p:spTree>
    <p:extLst>
      <p:ext uri="{BB962C8B-B14F-4D97-AF65-F5344CB8AC3E}">
        <p14:creationId xmlns:p14="http://schemas.microsoft.com/office/powerpoint/2010/main" val="19092516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05448" y="0"/>
            <a:ext cx="4559300" cy="6841622"/>
          </a:xfrm>
          <a:prstGeom prst="rect">
            <a:avLst/>
          </a:prstGeom>
        </p:spPr>
      </p:pic>
      <p:pic>
        <p:nvPicPr>
          <p:cNvPr id="3" name="Image 1" descr="preencoded.png"/>
          <p:cNvPicPr>
            <a:picLocks noChangeAspect="1"/>
          </p:cNvPicPr>
          <p:nvPr/>
        </p:nvPicPr>
        <p:blipFill>
          <a:blip r:embed="rId4"/>
          <a:stretch>
            <a:fillRect/>
          </a:stretch>
        </p:blipFill>
        <p:spPr>
          <a:xfrm>
            <a:off x="7839251" y="1750007"/>
            <a:ext cx="4091596" cy="3341508"/>
          </a:xfrm>
          <a:prstGeom prst="rect">
            <a:avLst/>
          </a:prstGeom>
        </p:spPr>
      </p:pic>
      <p:sp>
        <p:nvSpPr>
          <p:cNvPr id="8" name="Shape 3"/>
          <p:cNvSpPr/>
          <p:nvPr/>
        </p:nvSpPr>
        <p:spPr>
          <a:xfrm>
            <a:off x="661421" y="1528031"/>
            <a:ext cx="3051011" cy="2580338"/>
          </a:xfrm>
          <a:prstGeom prst="roundRect">
            <a:avLst>
              <a:gd name="adj" fmla="val 3046"/>
            </a:avLst>
          </a:prstGeom>
          <a:solidFill>
            <a:srgbClr val="505468"/>
          </a:solidFill>
          <a:ln w="7620">
            <a:solidFill>
              <a:srgbClr val="696D81"/>
            </a:solidFill>
            <a:prstDash val="solid"/>
          </a:ln>
        </p:spPr>
      </p:sp>
      <p:sp>
        <p:nvSpPr>
          <p:cNvPr id="9" name="Text 4"/>
          <p:cNvSpPr/>
          <p:nvPr/>
        </p:nvSpPr>
        <p:spPr>
          <a:xfrm>
            <a:off x="854855" y="1721465"/>
            <a:ext cx="3159796" cy="333913"/>
          </a:xfrm>
          <a:prstGeom prst="rect">
            <a:avLst/>
          </a:prstGeom>
          <a:noFill/>
          <a:ln/>
        </p:spPr>
        <p:txBody>
          <a:bodyPr wrap="square" lIns="0" tIns="0" rIns="0" bIns="0" rtlCol="0" anchor="t"/>
          <a:lstStyle/>
          <a:p>
            <a:pPr>
              <a:lnSpc>
                <a:spcPts val="2285"/>
              </a:lnSpc>
            </a:pPr>
            <a:r>
              <a:rPr lang="en-US" sz="1828" dirty="0">
                <a:solidFill>
                  <a:srgbClr val="FFFFFF"/>
                </a:solidFill>
                <a:latin typeface="Instrument Sans Semi Bold" pitchFamily="34" charset="0"/>
                <a:ea typeface="Instrument Sans Semi Bold" pitchFamily="34" charset="-122"/>
                <a:cs typeface="Instrument Sans Semi Bold" pitchFamily="34" charset="-120"/>
              </a:rPr>
              <a:t>Architectural Simplification</a:t>
            </a:r>
            <a:endParaRPr lang="en-US" sz="1828" dirty="0"/>
          </a:p>
        </p:txBody>
      </p:sp>
      <p:sp>
        <p:nvSpPr>
          <p:cNvPr id="10" name="Text 5"/>
          <p:cNvSpPr/>
          <p:nvPr/>
        </p:nvSpPr>
        <p:spPr>
          <a:xfrm>
            <a:off x="854855" y="2248814"/>
            <a:ext cx="2664143" cy="1496515"/>
          </a:xfrm>
          <a:prstGeom prst="rect">
            <a:avLst/>
          </a:prstGeom>
          <a:noFill/>
          <a:ln/>
        </p:spPr>
        <p:txBody>
          <a:bodyPr wrap="square" lIns="0" tIns="0" rIns="0" bIns="0" rtlCol="0" anchor="t"/>
          <a:lstStyle/>
          <a:p>
            <a:pPr>
              <a:lnSpc>
                <a:spcPts val="2327"/>
              </a:lnSpc>
            </a:pPr>
            <a:r>
              <a:rPr lang="en-US" sz="1454" dirty="0">
                <a:solidFill>
                  <a:schemeClr val="bg2">
                    <a:lumMod val="20000"/>
                    <a:lumOff val="80000"/>
                  </a:schemeClr>
                </a:solidFill>
                <a:latin typeface="Instrument Sans Medium" pitchFamily="34" charset="0"/>
                <a:ea typeface="Instrument Sans Medium" pitchFamily="34" charset="-122"/>
                <a:cs typeface="Instrument Sans Medium" pitchFamily="34" charset="-120"/>
              </a:rPr>
              <a:t>Single unified processing path </a:t>
            </a:r>
            <a:r>
              <a:rPr lang="en-US" sz="1454" dirty="0">
                <a:solidFill>
                  <a:srgbClr val="FFFFFF"/>
                </a:solidFill>
                <a:latin typeface="Instrument Sans Medium" pitchFamily="34" charset="0"/>
                <a:ea typeface="Instrument Sans Medium" pitchFamily="34" charset="-122"/>
                <a:cs typeface="Instrument Sans Medium" pitchFamily="34" charset="-120"/>
              </a:rPr>
              <a:t>replaces multi‑channel branching, reducing structural complexity whilst maintaining expressiveness.</a:t>
            </a:r>
            <a:endParaRPr lang="en-US" sz="1454" dirty="0"/>
          </a:p>
        </p:txBody>
      </p:sp>
      <p:sp>
        <p:nvSpPr>
          <p:cNvPr id="11" name="Shape 6"/>
          <p:cNvSpPr/>
          <p:nvPr/>
        </p:nvSpPr>
        <p:spPr>
          <a:xfrm>
            <a:off x="3899532" y="1528031"/>
            <a:ext cx="3051109" cy="2580338"/>
          </a:xfrm>
          <a:prstGeom prst="roundRect">
            <a:avLst>
              <a:gd name="adj" fmla="val 3046"/>
            </a:avLst>
          </a:prstGeom>
          <a:solidFill>
            <a:srgbClr val="505468"/>
          </a:solidFill>
          <a:ln w="7620">
            <a:solidFill>
              <a:srgbClr val="696D81"/>
            </a:solidFill>
            <a:prstDash val="solid"/>
          </a:ln>
        </p:spPr>
      </p:sp>
      <p:sp>
        <p:nvSpPr>
          <p:cNvPr id="12" name="Text 7"/>
          <p:cNvSpPr/>
          <p:nvPr/>
        </p:nvSpPr>
        <p:spPr>
          <a:xfrm>
            <a:off x="4092965" y="1721465"/>
            <a:ext cx="3278582" cy="455678"/>
          </a:xfrm>
          <a:prstGeom prst="rect">
            <a:avLst/>
          </a:prstGeom>
          <a:noFill/>
          <a:ln/>
        </p:spPr>
        <p:txBody>
          <a:bodyPr wrap="square" lIns="0" tIns="0" rIns="0" bIns="0" rtlCol="0" anchor="t"/>
          <a:lstStyle/>
          <a:p>
            <a:pPr>
              <a:lnSpc>
                <a:spcPts val="2285"/>
              </a:lnSpc>
            </a:pPr>
            <a:r>
              <a:rPr lang="en-US" sz="1828" dirty="0">
                <a:solidFill>
                  <a:srgbClr val="FFFFFF"/>
                </a:solidFill>
                <a:latin typeface="Instrument Sans Semi Bold" pitchFamily="34" charset="0"/>
                <a:ea typeface="Instrument Sans Semi Bold" pitchFamily="34" charset="-122"/>
                <a:cs typeface="Instrument Sans Semi Bold" pitchFamily="34" charset="-120"/>
              </a:rPr>
              <a:t>Temporal Modelling Focu</a:t>
            </a:r>
            <a:r>
              <a:rPr lang="en-US" altLang="zh-CN" sz="1828" dirty="0">
                <a:solidFill>
                  <a:srgbClr val="FFFFFF"/>
                </a:solidFill>
                <a:latin typeface="Instrument Sans Semi Bold" pitchFamily="34" charset="0"/>
                <a:ea typeface="Instrument Sans Semi Bold" pitchFamily="34" charset="-122"/>
                <a:cs typeface="Instrument Sans Semi Bold" pitchFamily="34" charset="-120"/>
              </a:rPr>
              <a:t>s</a:t>
            </a:r>
            <a:endParaRPr lang="en-US" sz="1828" dirty="0"/>
          </a:p>
        </p:txBody>
      </p:sp>
      <p:sp>
        <p:nvSpPr>
          <p:cNvPr id="13" name="Text 8"/>
          <p:cNvSpPr/>
          <p:nvPr/>
        </p:nvSpPr>
        <p:spPr>
          <a:xfrm>
            <a:off x="4092965" y="2277995"/>
            <a:ext cx="2664242" cy="1496515"/>
          </a:xfrm>
          <a:prstGeom prst="rect">
            <a:avLst/>
          </a:prstGeom>
          <a:noFill/>
          <a:ln/>
        </p:spPr>
        <p:txBody>
          <a:bodyPr wrap="square" lIns="0" tIns="0" rIns="0" bIns="0" rtlCol="0" anchor="t"/>
          <a:lstStyle/>
          <a:p>
            <a:pPr>
              <a:lnSpc>
                <a:spcPts val="2327"/>
              </a:lnSpc>
            </a:pPr>
            <a:r>
              <a:rPr lang="en-US" sz="1454" dirty="0">
                <a:solidFill>
                  <a:srgbClr val="FFFFFF"/>
                </a:solidFill>
                <a:latin typeface="Instrument Sans Medium" pitchFamily="34" charset="0"/>
                <a:ea typeface="Instrument Sans Medium" pitchFamily="34" charset="-122"/>
                <a:cs typeface="Instrument Sans Medium" pitchFamily="34" charset="-120"/>
              </a:rPr>
              <a:t>Mamba v1's </a:t>
            </a:r>
            <a:r>
              <a:rPr lang="en-US" sz="1454" dirty="0">
                <a:solidFill>
                  <a:schemeClr val="bg2">
                    <a:lumMod val="20000"/>
                    <a:lumOff val="80000"/>
                  </a:schemeClr>
                </a:solidFill>
                <a:latin typeface="Instrument Sans Medium" pitchFamily="34" charset="0"/>
                <a:ea typeface="Instrument Sans Medium" pitchFamily="34" charset="-122"/>
                <a:cs typeface="Instrument Sans Medium" pitchFamily="34" charset="-120"/>
              </a:rPr>
              <a:t>selective state‑space </a:t>
            </a:r>
            <a:r>
              <a:rPr lang="en-US" sz="1454" dirty="0">
                <a:solidFill>
                  <a:srgbClr val="FFFFFF"/>
                </a:solidFill>
                <a:latin typeface="Instrument Sans Medium" pitchFamily="34" charset="0"/>
                <a:ea typeface="Instrument Sans Medium" pitchFamily="34" charset="-122"/>
                <a:cs typeface="Instrument Sans Medium" pitchFamily="34" charset="-120"/>
              </a:rPr>
              <a:t>design excels at short‑window temporal sequences typical of wireless localisation tasks.</a:t>
            </a:r>
            <a:endParaRPr lang="en-US" sz="1454" dirty="0"/>
          </a:p>
        </p:txBody>
      </p:sp>
      <p:sp>
        <p:nvSpPr>
          <p:cNvPr id="14" name="Shape 9"/>
          <p:cNvSpPr/>
          <p:nvPr/>
        </p:nvSpPr>
        <p:spPr>
          <a:xfrm>
            <a:off x="661421" y="4295471"/>
            <a:ext cx="6289222" cy="1390052"/>
          </a:xfrm>
          <a:prstGeom prst="roundRect">
            <a:avLst>
              <a:gd name="adj" fmla="val 5654"/>
            </a:avLst>
          </a:prstGeom>
          <a:solidFill>
            <a:srgbClr val="505468"/>
          </a:solidFill>
          <a:ln w="7620">
            <a:solidFill>
              <a:srgbClr val="696D81"/>
            </a:solidFill>
            <a:prstDash val="solid"/>
          </a:ln>
        </p:spPr>
      </p:sp>
      <p:sp>
        <p:nvSpPr>
          <p:cNvPr id="15" name="Text 10"/>
          <p:cNvSpPr/>
          <p:nvPr/>
        </p:nvSpPr>
        <p:spPr>
          <a:xfrm>
            <a:off x="854854" y="4488904"/>
            <a:ext cx="2724301" cy="292377"/>
          </a:xfrm>
          <a:prstGeom prst="rect">
            <a:avLst/>
          </a:prstGeom>
          <a:noFill/>
          <a:ln/>
        </p:spPr>
        <p:txBody>
          <a:bodyPr wrap="none" lIns="0" tIns="0" rIns="0" bIns="0" rtlCol="0" anchor="t"/>
          <a:lstStyle/>
          <a:p>
            <a:pPr>
              <a:lnSpc>
                <a:spcPts val="2285"/>
              </a:lnSpc>
            </a:pPr>
            <a:r>
              <a:rPr lang="en-US" sz="1828" dirty="0">
                <a:solidFill>
                  <a:srgbClr val="FFFFFF"/>
                </a:solidFill>
                <a:latin typeface="Instrument Sans Semi Bold" pitchFamily="34" charset="0"/>
                <a:ea typeface="Instrument Sans Semi Bold" pitchFamily="34" charset="-122"/>
                <a:cs typeface="Instrument Sans Semi Bold" pitchFamily="34" charset="-120"/>
              </a:rPr>
              <a:t>Deployment Advantages</a:t>
            </a:r>
            <a:endParaRPr lang="en-US" sz="1828" dirty="0"/>
          </a:p>
        </p:txBody>
      </p:sp>
      <p:sp>
        <p:nvSpPr>
          <p:cNvPr id="16" name="Text 11"/>
          <p:cNvSpPr/>
          <p:nvPr/>
        </p:nvSpPr>
        <p:spPr>
          <a:xfrm>
            <a:off x="854854" y="4893482"/>
            <a:ext cx="5902354" cy="598606"/>
          </a:xfrm>
          <a:prstGeom prst="rect">
            <a:avLst/>
          </a:prstGeom>
          <a:noFill/>
          <a:ln/>
        </p:spPr>
        <p:txBody>
          <a:bodyPr wrap="square" lIns="0" tIns="0" rIns="0" bIns="0" rtlCol="0" anchor="t"/>
          <a:lstStyle/>
          <a:p>
            <a:pPr>
              <a:lnSpc>
                <a:spcPts val="2327"/>
              </a:lnSpc>
            </a:pPr>
            <a:r>
              <a:rPr lang="en-US" sz="1454" dirty="0">
                <a:solidFill>
                  <a:schemeClr val="bg2">
                    <a:lumMod val="20000"/>
                    <a:lumOff val="80000"/>
                  </a:schemeClr>
                </a:solidFill>
                <a:latin typeface="Instrument Sans Medium" pitchFamily="34" charset="0"/>
                <a:ea typeface="Instrument Sans Medium" pitchFamily="34" charset="-122"/>
                <a:cs typeface="Instrument Sans Medium" pitchFamily="34" charset="-120"/>
              </a:rPr>
              <a:t>Streamlined architecture </a:t>
            </a:r>
            <a:r>
              <a:rPr lang="en-US" sz="1454" dirty="0">
                <a:solidFill>
                  <a:srgbClr val="FFFFFF"/>
                </a:solidFill>
                <a:latin typeface="Instrument Sans Medium" pitchFamily="34" charset="0"/>
                <a:ea typeface="Instrument Sans Medium" pitchFamily="34" charset="-122"/>
                <a:cs typeface="Instrument Sans Medium" pitchFamily="34" charset="-120"/>
              </a:rPr>
              <a:t>enables easier optimisation, quantisation, and hardware mapping for embedded deployment.</a:t>
            </a:r>
            <a:endParaRPr lang="en-US" sz="1454" dirty="0"/>
          </a:p>
        </p:txBody>
      </p:sp>
      <p:sp>
        <p:nvSpPr>
          <p:cNvPr id="18" name="Title 1">
            <a:extLst>
              <a:ext uri="{FF2B5EF4-FFF2-40B4-BE49-F238E27FC236}">
                <a16:creationId xmlns:a16="http://schemas.microsoft.com/office/drawing/2014/main" id="{27811FCB-3F80-4B39-8BDD-8749061E2B0F}"/>
              </a:ext>
            </a:extLst>
          </p:cNvPr>
          <p:cNvSpPr>
            <a:spLocks noGrp="1"/>
          </p:cNvSpPr>
          <p:nvPr>
            <p:ph type="title"/>
          </p:nvPr>
        </p:nvSpPr>
        <p:spPr>
          <a:xfrm>
            <a:off x="510746" y="256556"/>
            <a:ext cx="11162270" cy="674320"/>
          </a:xfrm>
        </p:spPr>
        <p:txBody>
          <a:bodyPr/>
          <a:lstStyle/>
          <a:p>
            <a:r>
              <a:rPr lang="en-US" altLang="zh-CN" dirty="0"/>
              <a:t>Strategic Shift: Adopting Standard Mamba v1</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a:extLst>
              <a:ext uri="{FF2B5EF4-FFF2-40B4-BE49-F238E27FC236}">
                <a16:creationId xmlns:a16="http://schemas.microsoft.com/office/drawing/2014/main" id="{968FDA3C-3D76-4DEE-96AC-D7681A616B33}"/>
              </a:ext>
            </a:extLst>
          </p:cNvPr>
          <p:cNvSpPr txBox="1"/>
          <p:nvPr/>
        </p:nvSpPr>
        <p:spPr>
          <a:xfrm>
            <a:off x="510539" y="1049655"/>
            <a:ext cx="5536625" cy="400110"/>
          </a:xfrm>
          <a:prstGeom prst="rect">
            <a:avLst/>
          </a:prstGeom>
          <a:noFill/>
        </p:spPr>
        <p:txBody>
          <a:bodyPr wrap="square" rtlCol="0">
            <a:spAutoFit/>
          </a:bodyPr>
          <a:lstStyle/>
          <a:p>
            <a:r>
              <a:rPr lang="en-US" altLang="zh-CN" sz="2000" b="1" dirty="0"/>
              <a:t>Hardware‑Friendly Refactor</a:t>
            </a:r>
          </a:p>
        </p:txBody>
      </p:sp>
      <p:pic>
        <p:nvPicPr>
          <p:cNvPr id="9" name="图片 8">
            <a:extLst>
              <a:ext uri="{FF2B5EF4-FFF2-40B4-BE49-F238E27FC236}">
                <a16:creationId xmlns:a16="http://schemas.microsoft.com/office/drawing/2014/main" id="{9F639DAC-197F-42A5-BB9F-C9BDEB0DE428}"/>
              </a:ext>
            </a:extLst>
          </p:cNvPr>
          <p:cNvPicPr>
            <a:picLocks noChangeAspect="1"/>
          </p:cNvPicPr>
          <p:nvPr/>
        </p:nvPicPr>
        <p:blipFill rotWithShape="1">
          <a:blip r:embed="rId3"/>
          <a:srcRect l="10447" r="9844"/>
          <a:stretch/>
        </p:blipFill>
        <p:spPr>
          <a:xfrm>
            <a:off x="633335" y="1825321"/>
            <a:ext cx="10940124" cy="1326234"/>
          </a:xfrm>
          <a:prstGeom prst="rect">
            <a:avLst/>
          </a:prstGeom>
        </p:spPr>
      </p:pic>
      <p:pic>
        <p:nvPicPr>
          <p:cNvPr id="3" name="图片 2">
            <a:extLst>
              <a:ext uri="{FF2B5EF4-FFF2-40B4-BE49-F238E27FC236}">
                <a16:creationId xmlns:a16="http://schemas.microsoft.com/office/drawing/2014/main" id="{79386609-AE16-42F7-903E-438C348C1D05}"/>
              </a:ext>
            </a:extLst>
          </p:cNvPr>
          <p:cNvPicPr>
            <a:picLocks noChangeAspect="1"/>
          </p:cNvPicPr>
          <p:nvPr/>
        </p:nvPicPr>
        <p:blipFill>
          <a:blip r:embed="rId4"/>
          <a:stretch>
            <a:fillRect/>
          </a:stretch>
        </p:blipFill>
        <p:spPr>
          <a:xfrm>
            <a:off x="633335" y="4376069"/>
            <a:ext cx="10827657" cy="1485090"/>
          </a:xfrm>
          <a:prstGeom prst="rect">
            <a:avLst/>
          </a:prstGeom>
        </p:spPr>
      </p:pic>
      <p:sp>
        <p:nvSpPr>
          <p:cNvPr id="12" name="矩形: 圆角 11">
            <a:extLst>
              <a:ext uri="{FF2B5EF4-FFF2-40B4-BE49-F238E27FC236}">
                <a16:creationId xmlns:a16="http://schemas.microsoft.com/office/drawing/2014/main" id="{FC5898F5-D820-4E81-88A6-EBA547A38B8B}"/>
              </a:ext>
            </a:extLst>
          </p:cNvPr>
          <p:cNvSpPr/>
          <p:nvPr/>
        </p:nvSpPr>
        <p:spPr>
          <a:xfrm>
            <a:off x="3407764" y="1825322"/>
            <a:ext cx="4212236" cy="763783"/>
          </a:xfrm>
          <a:prstGeom prst="round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solidFill>
                <a:srgbClr val="9C6114"/>
              </a:solidFill>
            </a:endParaRPr>
          </a:p>
        </p:txBody>
      </p:sp>
      <p:sp>
        <p:nvSpPr>
          <p:cNvPr id="13" name="矩形: 圆角 12">
            <a:extLst>
              <a:ext uri="{FF2B5EF4-FFF2-40B4-BE49-F238E27FC236}">
                <a16:creationId xmlns:a16="http://schemas.microsoft.com/office/drawing/2014/main" id="{9D4C1F56-A83C-48B0-B9C4-CBB0658A98C4}"/>
              </a:ext>
            </a:extLst>
          </p:cNvPr>
          <p:cNvSpPr/>
          <p:nvPr/>
        </p:nvSpPr>
        <p:spPr>
          <a:xfrm>
            <a:off x="5256551" y="4332597"/>
            <a:ext cx="1553980" cy="928241"/>
          </a:xfrm>
          <a:prstGeom prst="round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solidFill>
                <a:srgbClr val="9C6114"/>
              </a:solidFill>
            </a:endParaRPr>
          </a:p>
        </p:txBody>
      </p:sp>
      <p:sp>
        <p:nvSpPr>
          <p:cNvPr id="20" name="Title 1">
            <a:extLst>
              <a:ext uri="{FF2B5EF4-FFF2-40B4-BE49-F238E27FC236}">
                <a16:creationId xmlns:a16="http://schemas.microsoft.com/office/drawing/2014/main" id="{08BB6523-914A-491C-9553-87D4E6A73713}"/>
              </a:ext>
            </a:extLst>
          </p:cNvPr>
          <p:cNvSpPr>
            <a:spLocks noGrp="1"/>
          </p:cNvSpPr>
          <p:nvPr>
            <p:ph type="title"/>
          </p:nvPr>
        </p:nvSpPr>
        <p:spPr>
          <a:xfrm>
            <a:off x="510746" y="256556"/>
            <a:ext cx="11162270" cy="674320"/>
          </a:xfrm>
        </p:spPr>
        <p:txBody>
          <a:bodyPr/>
          <a:lstStyle/>
          <a:p>
            <a:r>
              <a:rPr lang="en-US" altLang="zh-CN" dirty="0"/>
              <a:t>Strategic Shift: Adopting Standard Mamba v1</a:t>
            </a:r>
            <a:endParaRPr lang="en-US" dirty="0"/>
          </a:p>
        </p:txBody>
      </p:sp>
      <p:sp>
        <p:nvSpPr>
          <p:cNvPr id="6" name="箭头: 右 5">
            <a:extLst>
              <a:ext uri="{FF2B5EF4-FFF2-40B4-BE49-F238E27FC236}">
                <a16:creationId xmlns:a16="http://schemas.microsoft.com/office/drawing/2014/main" id="{4AFFC8B8-BB77-42B6-86F8-8F226FA56BCE}"/>
              </a:ext>
            </a:extLst>
          </p:cNvPr>
          <p:cNvSpPr/>
          <p:nvPr/>
        </p:nvSpPr>
        <p:spPr>
          <a:xfrm rot="5400000">
            <a:off x="5453526" y="3153172"/>
            <a:ext cx="1224673" cy="69865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59480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CC122E89-FD57-4F31-B46E-8CADE1C32F35}"/>
              </a:ext>
            </a:extLst>
          </p:cNvPr>
          <p:cNvPicPr>
            <a:picLocks noChangeAspect="1"/>
          </p:cNvPicPr>
          <p:nvPr/>
        </p:nvPicPr>
        <p:blipFill>
          <a:blip r:embed="rId3"/>
          <a:stretch>
            <a:fillRect/>
          </a:stretch>
        </p:blipFill>
        <p:spPr>
          <a:xfrm>
            <a:off x="510539" y="1938563"/>
            <a:ext cx="5126129" cy="3558807"/>
          </a:xfrm>
          <a:prstGeom prst="rect">
            <a:avLst/>
          </a:prstGeom>
        </p:spPr>
      </p:pic>
      <p:sp>
        <p:nvSpPr>
          <p:cNvPr id="21" name="文本框 20">
            <a:extLst>
              <a:ext uri="{FF2B5EF4-FFF2-40B4-BE49-F238E27FC236}">
                <a16:creationId xmlns:a16="http://schemas.microsoft.com/office/drawing/2014/main" id="{968FDA3C-3D76-4DEE-96AC-D7681A616B33}"/>
              </a:ext>
            </a:extLst>
          </p:cNvPr>
          <p:cNvSpPr txBox="1"/>
          <p:nvPr/>
        </p:nvSpPr>
        <p:spPr>
          <a:xfrm>
            <a:off x="510539" y="1049655"/>
            <a:ext cx="5536625" cy="400110"/>
          </a:xfrm>
          <a:prstGeom prst="rect">
            <a:avLst/>
          </a:prstGeom>
          <a:noFill/>
        </p:spPr>
        <p:txBody>
          <a:bodyPr wrap="square" rtlCol="0">
            <a:spAutoFit/>
          </a:bodyPr>
          <a:lstStyle/>
          <a:p>
            <a:r>
              <a:rPr lang="en-US" altLang="zh-CN" sz="2000" b="1" dirty="0"/>
              <a:t>Hardware‑Friendly Refactor</a:t>
            </a:r>
          </a:p>
        </p:txBody>
      </p:sp>
      <p:sp>
        <p:nvSpPr>
          <p:cNvPr id="20" name="Title 1">
            <a:extLst>
              <a:ext uri="{FF2B5EF4-FFF2-40B4-BE49-F238E27FC236}">
                <a16:creationId xmlns:a16="http://schemas.microsoft.com/office/drawing/2014/main" id="{08BB6523-914A-491C-9553-87D4E6A73713}"/>
              </a:ext>
            </a:extLst>
          </p:cNvPr>
          <p:cNvSpPr>
            <a:spLocks noGrp="1"/>
          </p:cNvSpPr>
          <p:nvPr>
            <p:ph type="title"/>
          </p:nvPr>
        </p:nvSpPr>
        <p:spPr>
          <a:xfrm>
            <a:off x="510746" y="256556"/>
            <a:ext cx="11162270" cy="674320"/>
          </a:xfrm>
        </p:spPr>
        <p:txBody>
          <a:bodyPr/>
          <a:lstStyle/>
          <a:p>
            <a:r>
              <a:rPr lang="en-US" altLang="zh-CN" dirty="0"/>
              <a:t>Strategic Shift: Adopting Standard Mamba v1</a:t>
            </a:r>
            <a:endParaRPr lang="en-US" dirty="0"/>
          </a:p>
        </p:txBody>
      </p:sp>
      <p:sp>
        <p:nvSpPr>
          <p:cNvPr id="14" name="文本框 13">
            <a:extLst>
              <a:ext uri="{FF2B5EF4-FFF2-40B4-BE49-F238E27FC236}">
                <a16:creationId xmlns:a16="http://schemas.microsoft.com/office/drawing/2014/main" id="{2DDF18AD-DEED-4129-A617-3A005C8EF788}"/>
              </a:ext>
            </a:extLst>
          </p:cNvPr>
          <p:cNvSpPr txBox="1"/>
          <p:nvPr/>
        </p:nvSpPr>
        <p:spPr>
          <a:xfrm>
            <a:off x="2048141" y="5524583"/>
            <a:ext cx="2126764" cy="400110"/>
          </a:xfrm>
          <a:prstGeom prst="rect">
            <a:avLst/>
          </a:prstGeom>
          <a:noFill/>
        </p:spPr>
        <p:txBody>
          <a:bodyPr wrap="square" rtlCol="0">
            <a:spAutoFit/>
          </a:bodyPr>
          <a:lstStyle/>
          <a:p>
            <a:r>
              <a:rPr lang="en-US" altLang="zh-CN" sz="2000" b="1" dirty="0"/>
              <a:t>Mamba V1</a:t>
            </a:r>
          </a:p>
        </p:txBody>
      </p:sp>
      <p:sp>
        <p:nvSpPr>
          <p:cNvPr id="15" name="文本框 14">
            <a:extLst>
              <a:ext uri="{FF2B5EF4-FFF2-40B4-BE49-F238E27FC236}">
                <a16:creationId xmlns:a16="http://schemas.microsoft.com/office/drawing/2014/main" id="{641CD7F7-A750-45C9-8981-60DC308251D1}"/>
              </a:ext>
            </a:extLst>
          </p:cNvPr>
          <p:cNvSpPr txBox="1"/>
          <p:nvPr/>
        </p:nvSpPr>
        <p:spPr>
          <a:xfrm>
            <a:off x="7720549" y="5497370"/>
            <a:ext cx="2126764" cy="400110"/>
          </a:xfrm>
          <a:prstGeom prst="rect">
            <a:avLst/>
          </a:prstGeom>
          <a:noFill/>
        </p:spPr>
        <p:txBody>
          <a:bodyPr wrap="square" rtlCol="0">
            <a:spAutoFit/>
          </a:bodyPr>
          <a:lstStyle/>
          <a:p>
            <a:r>
              <a:rPr lang="en-US" altLang="zh-CN" sz="2000" b="1" dirty="0"/>
              <a:t>Slim Mamba</a:t>
            </a:r>
          </a:p>
        </p:txBody>
      </p:sp>
      <p:pic>
        <p:nvPicPr>
          <p:cNvPr id="18" name="图片 17">
            <a:extLst>
              <a:ext uri="{FF2B5EF4-FFF2-40B4-BE49-F238E27FC236}">
                <a16:creationId xmlns:a16="http://schemas.microsoft.com/office/drawing/2014/main" id="{0A2AD3E6-4F49-4F64-BAE9-6A3B2CF2E56E}"/>
              </a:ext>
            </a:extLst>
          </p:cNvPr>
          <p:cNvPicPr>
            <a:picLocks noChangeAspect="1"/>
          </p:cNvPicPr>
          <p:nvPr/>
        </p:nvPicPr>
        <p:blipFill rotWithShape="1">
          <a:blip r:embed="rId4"/>
          <a:srcRect t="35486"/>
          <a:stretch/>
        </p:blipFill>
        <p:spPr>
          <a:xfrm>
            <a:off x="6634737" y="2957405"/>
            <a:ext cx="5536626" cy="2039947"/>
          </a:xfrm>
          <a:prstGeom prst="rect">
            <a:avLst/>
          </a:prstGeom>
        </p:spPr>
      </p:pic>
      <p:sp>
        <p:nvSpPr>
          <p:cNvPr id="6" name="箭头: 右 5">
            <a:extLst>
              <a:ext uri="{FF2B5EF4-FFF2-40B4-BE49-F238E27FC236}">
                <a16:creationId xmlns:a16="http://schemas.microsoft.com/office/drawing/2014/main" id="{4AFFC8B8-BB77-42B6-86F8-8F226FA56BCE}"/>
              </a:ext>
            </a:extLst>
          </p:cNvPr>
          <p:cNvSpPr/>
          <p:nvPr/>
        </p:nvSpPr>
        <p:spPr>
          <a:xfrm>
            <a:off x="5782538" y="3777324"/>
            <a:ext cx="741493" cy="40011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C5B5302C-82F1-4519-B88A-A5AA9FDA0B1A}"/>
              </a:ext>
            </a:extLst>
          </p:cNvPr>
          <p:cNvSpPr/>
          <p:nvPr/>
        </p:nvSpPr>
        <p:spPr>
          <a:xfrm>
            <a:off x="583474" y="2830286"/>
            <a:ext cx="5126129" cy="2694297"/>
          </a:xfrm>
          <a:prstGeom prst="rect">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8064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11CB5E54-4D17-455A-957D-3A16EC7F0467}"/>
              </a:ext>
            </a:extLst>
          </p:cNvPr>
          <p:cNvSpPr>
            <a:spLocks noGrp="1"/>
          </p:cNvSpPr>
          <p:nvPr>
            <p:ph type="body" idx="16392"/>
          </p:nvPr>
        </p:nvSpPr>
        <p:spPr>
          <a:xfrm>
            <a:off x="608552" y="1396396"/>
            <a:ext cx="10953940" cy="1469108"/>
          </a:xfrm>
        </p:spPr>
        <p:txBody>
          <a:bodyPr/>
          <a:lstStyle/>
          <a:p>
            <a:endParaRPr lang="zh-CN" altLang="en-US" dirty="0"/>
          </a:p>
        </p:txBody>
      </p:sp>
      <p:sp>
        <p:nvSpPr>
          <p:cNvPr id="6" name="文本占位符 5">
            <a:extLst>
              <a:ext uri="{FF2B5EF4-FFF2-40B4-BE49-F238E27FC236}">
                <a16:creationId xmlns:a16="http://schemas.microsoft.com/office/drawing/2014/main" id="{2B7A9E57-BE22-4F43-9D66-959D1F5A3C80}"/>
              </a:ext>
            </a:extLst>
          </p:cNvPr>
          <p:cNvSpPr>
            <a:spLocks noGrp="1"/>
          </p:cNvSpPr>
          <p:nvPr>
            <p:ph type="body" idx="16387"/>
          </p:nvPr>
        </p:nvSpPr>
        <p:spPr>
          <a:xfrm>
            <a:off x="931846" y="1763673"/>
            <a:ext cx="874794" cy="734554"/>
          </a:xfrm>
        </p:spPr>
        <p:txBody>
          <a:bodyPr/>
          <a:lstStyle/>
          <a:p>
            <a:endParaRPr lang="zh-CN" altLang="en-US" dirty="0"/>
          </a:p>
        </p:txBody>
      </p:sp>
      <p:sp>
        <p:nvSpPr>
          <p:cNvPr id="7" name="文本占位符 6">
            <a:extLst>
              <a:ext uri="{FF2B5EF4-FFF2-40B4-BE49-F238E27FC236}">
                <a16:creationId xmlns:a16="http://schemas.microsoft.com/office/drawing/2014/main" id="{6425632B-1265-4456-937E-9318290A2758}"/>
              </a:ext>
            </a:extLst>
          </p:cNvPr>
          <p:cNvSpPr>
            <a:spLocks noGrp="1"/>
          </p:cNvSpPr>
          <p:nvPr>
            <p:ph type="body" idx="16386"/>
          </p:nvPr>
        </p:nvSpPr>
        <p:spPr>
          <a:xfrm>
            <a:off x="2079220" y="1826996"/>
            <a:ext cx="9178996" cy="607907"/>
          </a:xfrm>
        </p:spPr>
        <p:txBody>
          <a:bodyPr/>
          <a:lstStyle/>
          <a:p>
            <a:r>
              <a:rPr lang="en-US" altLang="zh-CN" sz="2800" dirty="0">
                <a:latin typeface="Arial" panose="020B0604020202020204" pitchFamily="34" charset="0"/>
                <a:cs typeface="Arial" panose="020B0604020202020204" pitchFamily="34" charset="0"/>
              </a:rPr>
              <a:t>Background &amp; Data Processing</a:t>
            </a:r>
          </a:p>
          <a:p>
            <a:endParaRPr lang="zh-CN" altLang="en-US" dirty="0"/>
          </a:p>
        </p:txBody>
      </p:sp>
      <p:sp>
        <p:nvSpPr>
          <p:cNvPr id="8" name="文本占位符 7">
            <a:extLst>
              <a:ext uri="{FF2B5EF4-FFF2-40B4-BE49-F238E27FC236}">
                <a16:creationId xmlns:a16="http://schemas.microsoft.com/office/drawing/2014/main" id="{170FF3E1-AD4D-4AA1-8062-FD229E653594}"/>
              </a:ext>
            </a:extLst>
          </p:cNvPr>
          <p:cNvSpPr>
            <a:spLocks noGrp="1"/>
          </p:cNvSpPr>
          <p:nvPr>
            <p:ph type="body" idx="16393"/>
          </p:nvPr>
        </p:nvSpPr>
        <p:spPr>
          <a:xfrm>
            <a:off x="608552" y="3017480"/>
            <a:ext cx="10953940" cy="1469108"/>
          </a:xfrm>
        </p:spPr>
        <p:txBody>
          <a:bodyPr/>
          <a:lstStyle/>
          <a:p>
            <a:endParaRPr lang="zh-CN" altLang="en-US"/>
          </a:p>
        </p:txBody>
      </p:sp>
      <p:sp>
        <p:nvSpPr>
          <p:cNvPr id="9" name="文本占位符 8">
            <a:extLst>
              <a:ext uri="{FF2B5EF4-FFF2-40B4-BE49-F238E27FC236}">
                <a16:creationId xmlns:a16="http://schemas.microsoft.com/office/drawing/2014/main" id="{46176271-A90A-40D4-B6F4-8DFB5415AE84}"/>
              </a:ext>
            </a:extLst>
          </p:cNvPr>
          <p:cNvSpPr>
            <a:spLocks noGrp="1"/>
          </p:cNvSpPr>
          <p:nvPr>
            <p:ph type="body" idx="16389"/>
          </p:nvPr>
        </p:nvSpPr>
        <p:spPr>
          <a:xfrm>
            <a:off x="931846" y="3384757"/>
            <a:ext cx="874794" cy="734554"/>
          </a:xfrm>
        </p:spPr>
        <p:txBody>
          <a:bodyPr/>
          <a:lstStyle/>
          <a:p>
            <a:endParaRPr lang="zh-CN" altLang="en-US"/>
          </a:p>
        </p:txBody>
      </p:sp>
      <p:sp>
        <p:nvSpPr>
          <p:cNvPr id="10" name="文本占位符 9">
            <a:extLst>
              <a:ext uri="{FF2B5EF4-FFF2-40B4-BE49-F238E27FC236}">
                <a16:creationId xmlns:a16="http://schemas.microsoft.com/office/drawing/2014/main" id="{D5EF001C-B23A-4FB9-9714-0E28DD25041F}"/>
              </a:ext>
            </a:extLst>
          </p:cNvPr>
          <p:cNvSpPr>
            <a:spLocks noGrp="1"/>
          </p:cNvSpPr>
          <p:nvPr>
            <p:ph type="body" idx="16388"/>
          </p:nvPr>
        </p:nvSpPr>
        <p:spPr>
          <a:xfrm>
            <a:off x="2079220" y="3446269"/>
            <a:ext cx="9178996" cy="635701"/>
          </a:xfrm>
        </p:spPr>
        <p:txBody>
          <a:bodyPr>
            <a:normAutofit/>
          </a:bodyPr>
          <a:lstStyle/>
          <a:p>
            <a:r>
              <a:rPr lang="en-US" altLang="zh-CN" sz="2800" dirty="0">
                <a:latin typeface="Arial" panose="020B0604020202020204" pitchFamily="34" charset="0"/>
                <a:cs typeface="Arial" panose="020B0604020202020204" pitchFamily="34" charset="0"/>
              </a:rPr>
              <a:t>Methodology &amp; Experimental Design</a:t>
            </a:r>
          </a:p>
          <a:p>
            <a:pPr algn="l"/>
            <a:endParaRPr lang="en-US" altLang="zh-CN" sz="2800" dirty="0">
              <a:latin typeface="Arial" panose="020B0604020202020204" pitchFamily="34" charset="0"/>
              <a:cs typeface="Arial" panose="020B0604020202020204" pitchFamily="34" charset="0"/>
            </a:endParaRPr>
          </a:p>
        </p:txBody>
      </p:sp>
      <p:sp>
        <p:nvSpPr>
          <p:cNvPr id="11" name="文本占位符 10">
            <a:extLst>
              <a:ext uri="{FF2B5EF4-FFF2-40B4-BE49-F238E27FC236}">
                <a16:creationId xmlns:a16="http://schemas.microsoft.com/office/drawing/2014/main" id="{7113E165-BB50-4DB7-A44B-BB2197873A12}"/>
              </a:ext>
            </a:extLst>
          </p:cNvPr>
          <p:cNvSpPr>
            <a:spLocks noGrp="1"/>
          </p:cNvSpPr>
          <p:nvPr>
            <p:ph type="body" idx="16394"/>
          </p:nvPr>
        </p:nvSpPr>
        <p:spPr>
          <a:xfrm>
            <a:off x="608552" y="4638565"/>
            <a:ext cx="10953940" cy="1469108"/>
          </a:xfrm>
        </p:spPr>
        <p:txBody>
          <a:bodyPr/>
          <a:lstStyle/>
          <a:p>
            <a:endParaRPr lang="zh-CN" altLang="en-US"/>
          </a:p>
        </p:txBody>
      </p:sp>
      <p:sp>
        <p:nvSpPr>
          <p:cNvPr id="12" name="文本占位符 11">
            <a:extLst>
              <a:ext uri="{FF2B5EF4-FFF2-40B4-BE49-F238E27FC236}">
                <a16:creationId xmlns:a16="http://schemas.microsoft.com/office/drawing/2014/main" id="{B0C5EC45-3AA5-4400-AFA3-454E667E04CC}"/>
              </a:ext>
            </a:extLst>
          </p:cNvPr>
          <p:cNvSpPr>
            <a:spLocks noGrp="1"/>
          </p:cNvSpPr>
          <p:nvPr>
            <p:ph type="body" idx="16391"/>
          </p:nvPr>
        </p:nvSpPr>
        <p:spPr>
          <a:xfrm>
            <a:off x="931846" y="5005842"/>
            <a:ext cx="874794" cy="734554"/>
          </a:xfrm>
        </p:spPr>
        <p:txBody>
          <a:bodyPr/>
          <a:lstStyle/>
          <a:p>
            <a:endParaRPr lang="zh-CN" altLang="en-US"/>
          </a:p>
        </p:txBody>
      </p:sp>
      <p:sp>
        <p:nvSpPr>
          <p:cNvPr id="13" name="文本占位符 12">
            <a:extLst>
              <a:ext uri="{FF2B5EF4-FFF2-40B4-BE49-F238E27FC236}">
                <a16:creationId xmlns:a16="http://schemas.microsoft.com/office/drawing/2014/main" id="{476F82CB-E4FF-424A-822C-BB062EA804D6}"/>
              </a:ext>
            </a:extLst>
          </p:cNvPr>
          <p:cNvSpPr>
            <a:spLocks noGrp="1"/>
          </p:cNvSpPr>
          <p:nvPr>
            <p:ph type="body" idx="16390"/>
          </p:nvPr>
        </p:nvSpPr>
        <p:spPr>
          <a:xfrm>
            <a:off x="2079220" y="5069165"/>
            <a:ext cx="9178996" cy="607907"/>
          </a:xfrm>
        </p:spPr>
        <p:txBody>
          <a:bodyPr>
            <a:normAutofit/>
          </a:bodyPr>
          <a:lstStyle/>
          <a:p>
            <a:r>
              <a:rPr lang="en-US" altLang="zh-CN" sz="2800" dirty="0">
                <a:latin typeface="Arial" panose="020B0604020202020204" pitchFamily="34" charset="0"/>
                <a:cs typeface="Arial" panose="020B0604020202020204" pitchFamily="34" charset="0"/>
              </a:rPr>
              <a:t>Results, Discussion &amp; Conclusions</a:t>
            </a:r>
          </a:p>
          <a:p>
            <a:endParaRPr lang="zh-CN" altLang="en-US" sz="2800" dirty="0">
              <a:latin typeface="Arial" panose="020B0604020202020204" pitchFamily="34" charset="0"/>
              <a:cs typeface="Arial" panose="020B0604020202020204" pitchFamily="34" charset="0"/>
            </a:endParaRPr>
          </a:p>
        </p:txBody>
      </p:sp>
      <p:sp>
        <p:nvSpPr>
          <p:cNvPr id="17" name="标题 1">
            <a:extLst>
              <a:ext uri="{FF2B5EF4-FFF2-40B4-BE49-F238E27FC236}">
                <a16:creationId xmlns:a16="http://schemas.microsoft.com/office/drawing/2014/main" id="{37F253E2-B129-47F2-8D8E-95C12B31C8FE}"/>
              </a:ext>
            </a:extLst>
          </p:cNvPr>
          <p:cNvSpPr txBox="1">
            <a:spLocks/>
          </p:cNvSpPr>
          <p:nvPr>
            <p:custDataLst>
              <p:tags r:id="rId1"/>
            </p:custDataLst>
          </p:nvPr>
        </p:nvSpPr>
        <p:spPr bwMode="auto">
          <a:xfrm>
            <a:off x="608552" y="401743"/>
            <a:ext cx="10953940" cy="607907"/>
          </a:xfrm>
          <a:prstGeom prst="rect">
            <a:avLst/>
          </a:prstGeom>
          <a:noFill/>
          <a:ln w="9525">
            <a:noFill/>
            <a:miter lim="800000"/>
          </a:ln>
        </p:spPr>
        <p:txBody>
          <a:bodyPr vert="horz" wrap="square" lIns="0" tIns="0" rIns="0" bIns="0" numCol="1" anchor="t" anchorCtr="0" compatLnSpc="1">
            <a:noAutofit/>
          </a:bodyPr>
          <a:lstStyle>
            <a:lvl1pPr marL="0" indent="0" algn="l" defTabSz="457200" rtl="0" eaLnBrk="1" latinLnBrk="0" hangingPunct="1">
              <a:lnSpc>
                <a:spcPct val="111000"/>
              </a:lnSpc>
              <a:spcBef>
                <a:spcPct val="0"/>
              </a:spcBef>
              <a:spcAft>
                <a:spcPct val="0"/>
              </a:spcAft>
              <a:buNone/>
              <a:defRPr sz="3600" b="0" kern="1200" spc="0">
                <a:solidFill>
                  <a:schemeClr val="tx1"/>
                </a:solidFill>
                <a:latin typeface="Times New Roman" panose="02020603050405020304"/>
                <a:ea typeface="+mj-ea"/>
                <a:cs typeface="+mj-cs"/>
              </a:defRPr>
            </a:lvl1pPr>
          </a:lstStyle>
          <a:p>
            <a:r>
              <a:rPr lang="en-US" altLang="zh-CN" b="1" dirty="0"/>
              <a:t>Contents</a:t>
            </a:r>
          </a:p>
        </p:txBody>
      </p:sp>
    </p:spTree>
    <p:extLst>
      <p:ext uri="{BB962C8B-B14F-4D97-AF65-F5344CB8AC3E}">
        <p14:creationId xmlns:p14="http://schemas.microsoft.com/office/powerpoint/2010/main" val="28113726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0A841C3-9294-43EA-AF1A-DA1587FFF7F7}"/>
              </a:ext>
            </a:extLst>
          </p:cNvPr>
          <p:cNvPicPr>
            <a:picLocks noChangeAspect="1"/>
          </p:cNvPicPr>
          <p:nvPr/>
        </p:nvPicPr>
        <p:blipFill rotWithShape="1">
          <a:blip r:embed="rId3"/>
          <a:srcRect l="77634" t="11220"/>
          <a:stretch/>
        </p:blipFill>
        <p:spPr>
          <a:xfrm>
            <a:off x="6305172" y="1134740"/>
            <a:ext cx="2667840" cy="4710725"/>
          </a:xfrm>
          <a:prstGeom prst="rect">
            <a:avLst/>
          </a:prstGeom>
        </p:spPr>
      </p:pic>
      <p:sp>
        <p:nvSpPr>
          <p:cNvPr id="18" name="Title 1">
            <a:extLst>
              <a:ext uri="{FF2B5EF4-FFF2-40B4-BE49-F238E27FC236}">
                <a16:creationId xmlns:a16="http://schemas.microsoft.com/office/drawing/2014/main" id="{27811FCB-3F80-4B39-8BDD-8749061E2B0F}"/>
              </a:ext>
            </a:extLst>
          </p:cNvPr>
          <p:cNvSpPr>
            <a:spLocks noGrp="1"/>
          </p:cNvSpPr>
          <p:nvPr>
            <p:ph type="title"/>
          </p:nvPr>
        </p:nvSpPr>
        <p:spPr>
          <a:xfrm>
            <a:off x="510746" y="256556"/>
            <a:ext cx="11162270" cy="674320"/>
          </a:xfrm>
        </p:spPr>
        <p:txBody>
          <a:bodyPr/>
          <a:lstStyle/>
          <a:p>
            <a:r>
              <a:rPr lang="en-US" altLang="zh-CN" dirty="0"/>
              <a:t>Final Architecture: </a:t>
            </a:r>
            <a:r>
              <a:rPr lang="en-US" altLang="zh-CN" dirty="0" err="1"/>
              <a:t>MambaSlim</a:t>
            </a:r>
            <a:r>
              <a:rPr lang="en-US" altLang="zh-CN" dirty="0"/>
              <a:t> Pipeline</a:t>
            </a:r>
            <a:endParaRPr lang="en-US" dirty="0"/>
          </a:p>
        </p:txBody>
      </p:sp>
      <p:sp>
        <p:nvSpPr>
          <p:cNvPr id="21" name="文本框 20">
            <a:extLst>
              <a:ext uri="{FF2B5EF4-FFF2-40B4-BE49-F238E27FC236}">
                <a16:creationId xmlns:a16="http://schemas.microsoft.com/office/drawing/2014/main" id="{968FDA3C-3D76-4DEE-96AC-D7681A616B33}"/>
              </a:ext>
            </a:extLst>
          </p:cNvPr>
          <p:cNvSpPr txBox="1"/>
          <p:nvPr/>
        </p:nvSpPr>
        <p:spPr>
          <a:xfrm>
            <a:off x="510539" y="1049655"/>
            <a:ext cx="5536625" cy="400110"/>
          </a:xfrm>
          <a:prstGeom prst="rect">
            <a:avLst/>
          </a:prstGeom>
          <a:noFill/>
        </p:spPr>
        <p:txBody>
          <a:bodyPr wrap="square" rtlCol="0">
            <a:spAutoFit/>
          </a:bodyPr>
          <a:lstStyle/>
          <a:p>
            <a:r>
              <a:rPr lang="en-US" altLang="zh-CN" sz="2000" b="1" dirty="0"/>
              <a:t>Hardware‑Friendly Refactor</a:t>
            </a:r>
          </a:p>
        </p:txBody>
      </p:sp>
      <p:sp>
        <p:nvSpPr>
          <p:cNvPr id="6" name="箭头: 右 5">
            <a:extLst>
              <a:ext uri="{FF2B5EF4-FFF2-40B4-BE49-F238E27FC236}">
                <a16:creationId xmlns:a16="http://schemas.microsoft.com/office/drawing/2014/main" id="{4AFFC8B8-BB77-42B6-86F8-8F226FA56BCE}"/>
              </a:ext>
            </a:extLst>
          </p:cNvPr>
          <p:cNvSpPr/>
          <p:nvPr/>
        </p:nvSpPr>
        <p:spPr>
          <a:xfrm>
            <a:off x="4857026" y="3326667"/>
            <a:ext cx="1508940" cy="59176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pic>
        <p:nvPicPr>
          <p:cNvPr id="24" name="Image 2" descr="preencoded.png">
            <a:extLst>
              <a:ext uri="{FF2B5EF4-FFF2-40B4-BE49-F238E27FC236}">
                <a16:creationId xmlns:a16="http://schemas.microsoft.com/office/drawing/2014/main" id="{DDE5FBED-BB9A-4326-906D-3B31C16A35B7}"/>
              </a:ext>
            </a:extLst>
          </p:cNvPr>
          <p:cNvPicPr>
            <a:picLocks noChangeAspect="1"/>
          </p:cNvPicPr>
          <p:nvPr/>
        </p:nvPicPr>
        <p:blipFill>
          <a:blip r:embed="rId4"/>
          <a:stretch>
            <a:fillRect/>
          </a:stretch>
        </p:blipFill>
        <p:spPr>
          <a:xfrm>
            <a:off x="583890" y="1973007"/>
            <a:ext cx="704871" cy="845865"/>
          </a:xfrm>
          <a:prstGeom prst="rect">
            <a:avLst/>
          </a:prstGeom>
        </p:spPr>
      </p:pic>
      <p:sp>
        <p:nvSpPr>
          <p:cNvPr id="25" name="Text 4">
            <a:extLst>
              <a:ext uri="{FF2B5EF4-FFF2-40B4-BE49-F238E27FC236}">
                <a16:creationId xmlns:a16="http://schemas.microsoft.com/office/drawing/2014/main" id="{A6C96718-3203-4D6D-A4E7-6F8E7D732E35}"/>
              </a:ext>
            </a:extLst>
          </p:cNvPr>
          <p:cNvSpPr/>
          <p:nvPr/>
        </p:nvSpPr>
        <p:spPr>
          <a:xfrm>
            <a:off x="1429656" y="2113902"/>
            <a:ext cx="1762177" cy="220247"/>
          </a:xfrm>
          <a:prstGeom prst="rect">
            <a:avLst/>
          </a:prstGeom>
          <a:noFill/>
          <a:ln/>
        </p:spPr>
        <p:txBody>
          <a:bodyPr wrap="none" lIns="0" tIns="0" rIns="0" bIns="0" rtlCol="0" anchor="t"/>
          <a:lstStyle/>
          <a:p>
            <a:pPr>
              <a:lnSpc>
                <a:spcPts val="1704"/>
              </a:lnSpc>
            </a:pPr>
            <a:r>
              <a:rPr lang="en-US" sz="1371" dirty="0">
                <a:solidFill>
                  <a:srgbClr val="5B5F71"/>
                </a:solidFill>
                <a:latin typeface="Instrument Sans Semi Bold" pitchFamily="34" charset="0"/>
                <a:ea typeface="Instrument Sans Semi Bold" pitchFamily="34" charset="-122"/>
                <a:cs typeface="Instrument Sans Semi Bold" pitchFamily="34" charset="-120"/>
              </a:rPr>
              <a:t>Input Projection</a:t>
            </a:r>
            <a:endParaRPr lang="en-US" sz="1371" dirty="0"/>
          </a:p>
        </p:txBody>
      </p:sp>
      <p:sp>
        <p:nvSpPr>
          <p:cNvPr id="26" name="Text 5">
            <a:extLst>
              <a:ext uri="{FF2B5EF4-FFF2-40B4-BE49-F238E27FC236}">
                <a16:creationId xmlns:a16="http://schemas.microsoft.com/office/drawing/2014/main" id="{72F7AC38-79FD-4459-AE1C-DB16C3BC0254}"/>
              </a:ext>
            </a:extLst>
          </p:cNvPr>
          <p:cNvSpPr/>
          <p:nvPr/>
        </p:nvSpPr>
        <p:spPr>
          <a:xfrm>
            <a:off x="1429656" y="2418647"/>
            <a:ext cx="5766208" cy="225591"/>
          </a:xfrm>
          <a:prstGeom prst="rect">
            <a:avLst/>
          </a:prstGeom>
          <a:noFill/>
          <a:ln/>
        </p:spPr>
        <p:txBody>
          <a:bodyPr wrap="none" lIns="0" tIns="0" rIns="0" bIns="0" rtlCol="0" anchor="t"/>
          <a:lstStyle/>
          <a:p>
            <a:pPr>
              <a:lnSpc>
                <a:spcPts val="1745"/>
              </a:lnSpc>
            </a:pPr>
            <a:r>
              <a:rPr lang="en-US" sz="1080" dirty="0">
                <a:solidFill>
                  <a:srgbClr val="5B5F71"/>
                </a:solidFill>
                <a:latin typeface="Instrument Sans Medium" pitchFamily="34" charset="0"/>
                <a:ea typeface="Instrument Sans Medium" pitchFamily="34" charset="-122"/>
                <a:cs typeface="Instrument Sans Medium" pitchFamily="34" charset="-120"/>
              </a:rPr>
              <a:t>Linear embedding of raw CSI features into latent space</a:t>
            </a:r>
            <a:endParaRPr lang="en-US" sz="1080" dirty="0"/>
          </a:p>
        </p:txBody>
      </p:sp>
      <p:pic>
        <p:nvPicPr>
          <p:cNvPr id="27" name="Image 3" descr="preencoded.png">
            <a:extLst>
              <a:ext uri="{FF2B5EF4-FFF2-40B4-BE49-F238E27FC236}">
                <a16:creationId xmlns:a16="http://schemas.microsoft.com/office/drawing/2014/main" id="{CEA682A7-D6E5-4AF6-876B-237815C2DE9F}"/>
              </a:ext>
            </a:extLst>
          </p:cNvPr>
          <p:cNvPicPr>
            <a:picLocks noChangeAspect="1"/>
          </p:cNvPicPr>
          <p:nvPr/>
        </p:nvPicPr>
        <p:blipFill>
          <a:blip r:embed="rId5"/>
          <a:stretch>
            <a:fillRect/>
          </a:stretch>
        </p:blipFill>
        <p:spPr>
          <a:xfrm>
            <a:off x="583890" y="2818872"/>
            <a:ext cx="704871" cy="845865"/>
          </a:xfrm>
          <a:prstGeom prst="rect">
            <a:avLst/>
          </a:prstGeom>
        </p:spPr>
      </p:pic>
      <p:sp>
        <p:nvSpPr>
          <p:cNvPr id="28" name="Text 6">
            <a:extLst>
              <a:ext uri="{FF2B5EF4-FFF2-40B4-BE49-F238E27FC236}">
                <a16:creationId xmlns:a16="http://schemas.microsoft.com/office/drawing/2014/main" id="{A66E2CFD-6039-48A9-AC3A-BBE079B87F3D}"/>
              </a:ext>
            </a:extLst>
          </p:cNvPr>
          <p:cNvSpPr/>
          <p:nvPr/>
        </p:nvSpPr>
        <p:spPr>
          <a:xfrm>
            <a:off x="1429656" y="2959767"/>
            <a:ext cx="1762177" cy="220247"/>
          </a:xfrm>
          <a:prstGeom prst="rect">
            <a:avLst/>
          </a:prstGeom>
          <a:noFill/>
          <a:ln/>
        </p:spPr>
        <p:txBody>
          <a:bodyPr wrap="none" lIns="0" tIns="0" rIns="0" bIns="0" rtlCol="0" anchor="t"/>
          <a:lstStyle/>
          <a:p>
            <a:pPr>
              <a:lnSpc>
                <a:spcPts val="1704"/>
              </a:lnSpc>
            </a:pPr>
            <a:r>
              <a:rPr lang="en-US" sz="1371" dirty="0">
                <a:solidFill>
                  <a:srgbClr val="5B5F71"/>
                </a:solidFill>
                <a:latin typeface="Instrument Sans Semi Bold" pitchFamily="34" charset="0"/>
                <a:ea typeface="Instrument Sans Semi Bold" pitchFamily="34" charset="-122"/>
                <a:cs typeface="Instrument Sans Semi Bold" pitchFamily="34" charset="-120"/>
              </a:rPr>
              <a:t>Patch Embedding</a:t>
            </a:r>
            <a:endParaRPr lang="en-US" sz="1371" dirty="0"/>
          </a:p>
        </p:txBody>
      </p:sp>
      <p:sp>
        <p:nvSpPr>
          <p:cNvPr id="29" name="Text 7">
            <a:extLst>
              <a:ext uri="{FF2B5EF4-FFF2-40B4-BE49-F238E27FC236}">
                <a16:creationId xmlns:a16="http://schemas.microsoft.com/office/drawing/2014/main" id="{DE102BF9-E41A-4098-80C3-8F70F0E151B5}"/>
              </a:ext>
            </a:extLst>
          </p:cNvPr>
          <p:cNvSpPr/>
          <p:nvPr/>
        </p:nvSpPr>
        <p:spPr>
          <a:xfrm>
            <a:off x="1429656" y="3264512"/>
            <a:ext cx="5766208" cy="225591"/>
          </a:xfrm>
          <a:prstGeom prst="rect">
            <a:avLst/>
          </a:prstGeom>
          <a:noFill/>
          <a:ln/>
        </p:spPr>
        <p:txBody>
          <a:bodyPr wrap="none" lIns="0" tIns="0" rIns="0" bIns="0" rtlCol="0" anchor="t"/>
          <a:lstStyle/>
          <a:p>
            <a:pPr>
              <a:lnSpc>
                <a:spcPts val="1745"/>
              </a:lnSpc>
            </a:pPr>
            <a:r>
              <a:rPr lang="en-US" sz="1080" dirty="0">
                <a:solidFill>
                  <a:srgbClr val="5B5F71"/>
                </a:solidFill>
                <a:latin typeface="Instrument Sans Medium" pitchFamily="34" charset="0"/>
                <a:ea typeface="Instrument Sans Medium" pitchFamily="34" charset="-122"/>
                <a:cs typeface="Instrument Sans Medium" pitchFamily="34" charset="-120"/>
              </a:rPr>
              <a:t>Temporal segmentation (patch_len=8, stride=4)</a:t>
            </a:r>
            <a:endParaRPr lang="en-US" sz="1080" dirty="0"/>
          </a:p>
        </p:txBody>
      </p:sp>
      <p:pic>
        <p:nvPicPr>
          <p:cNvPr id="30" name="Image 4" descr="preencoded.png">
            <a:extLst>
              <a:ext uri="{FF2B5EF4-FFF2-40B4-BE49-F238E27FC236}">
                <a16:creationId xmlns:a16="http://schemas.microsoft.com/office/drawing/2014/main" id="{602BA4BA-F1BB-49D8-A631-204389714CA2}"/>
              </a:ext>
            </a:extLst>
          </p:cNvPr>
          <p:cNvPicPr>
            <a:picLocks noChangeAspect="1"/>
          </p:cNvPicPr>
          <p:nvPr/>
        </p:nvPicPr>
        <p:blipFill>
          <a:blip r:embed="rId6"/>
          <a:stretch>
            <a:fillRect/>
          </a:stretch>
        </p:blipFill>
        <p:spPr>
          <a:xfrm>
            <a:off x="583890" y="3664737"/>
            <a:ext cx="704871" cy="845865"/>
          </a:xfrm>
          <a:prstGeom prst="rect">
            <a:avLst/>
          </a:prstGeom>
        </p:spPr>
      </p:pic>
      <p:sp>
        <p:nvSpPr>
          <p:cNvPr id="31" name="Text 8">
            <a:extLst>
              <a:ext uri="{FF2B5EF4-FFF2-40B4-BE49-F238E27FC236}">
                <a16:creationId xmlns:a16="http://schemas.microsoft.com/office/drawing/2014/main" id="{CE655CF8-A486-498B-9317-E6BB13D84BA3}"/>
              </a:ext>
            </a:extLst>
          </p:cNvPr>
          <p:cNvSpPr/>
          <p:nvPr/>
        </p:nvSpPr>
        <p:spPr>
          <a:xfrm>
            <a:off x="1429656" y="3805632"/>
            <a:ext cx="1762177" cy="220247"/>
          </a:xfrm>
          <a:prstGeom prst="rect">
            <a:avLst/>
          </a:prstGeom>
          <a:noFill/>
          <a:ln/>
        </p:spPr>
        <p:txBody>
          <a:bodyPr wrap="none" lIns="0" tIns="0" rIns="0" bIns="0" rtlCol="0" anchor="t"/>
          <a:lstStyle/>
          <a:p>
            <a:pPr>
              <a:lnSpc>
                <a:spcPts val="1704"/>
              </a:lnSpc>
            </a:pPr>
            <a:r>
              <a:rPr lang="en-US" sz="1371" dirty="0">
                <a:solidFill>
                  <a:srgbClr val="5B5F71"/>
                </a:solidFill>
                <a:latin typeface="Instrument Sans Semi Bold" pitchFamily="34" charset="0"/>
                <a:ea typeface="Instrument Sans Semi Bold" pitchFamily="34" charset="-122"/>
                <a:cs typeface="Instrument Sans Semi Bold" pitchFamily="34" charset="-120"/>
              </a:rPr>
              <a:t>Slim Mamba Blocks</a:t>
            </a:r>
            <a:endParaRPr lang="en-US" sz="1371" dirty="0"/>
          </a:p>
        </p:txBody>
      </p:sp>
      <p:sp>
        <p:nvSpPr>
          <p:cNvPr id="32" name="Text 9">
            <a:extLst>
              <a:ext uri="{FF2B5EF4-FFF2-40B4-BE49-F238E27FC236}">
                <a16:creationId xmlns:a16="http://schemas.microsoft.com/office/drawing/2014/main" id="{C73CCE8C-7096-4AE0-ACED-392C2389EBCF}"/>
              </a:ext>
            </a:extLst>
          </p:cNvPr>
          <p:cNvSpPr/>
          <p:nvPr/>
        </p:nvSpPr>
        <p:spPr>
          <a:xfrm>
            <a:off x="1429656" y="4110377"/>
            <a:ext cx="5766208" cy="225591"/>
          </a:xfrm>
          <a:prstGeom prst="rect">
            <a:avLst/>
          </a:prstGeom>
          <a:noFill/>
          <a:ln/>
        </p:spPr>
        <p:txBody>
          <a:bodyPr wrap="none" lIns="0" tIns="0" rIns="0" bIns="0" rtlCol="0" anchor="t"/>
          <a:lstStyle/>
          <a:p>
            <a:pPr>
              <a:lnSpc>
                <a:spcPts val="1745"/>
              </a:lnSpc>
            </a:pPr>
            <a:r>
              <a:rPr lang="en-US" sz="1080" dirty="0">
                <a:solidFill>
                  <a:srgbClr val="5B5F71"/>
                </a:solidFill>
                <a:latin typeface="Instrument Sans Medium" pitchFamily="34" charset="0"/>
                <a:ea typeface="Instrument Sans Medium" pitchFamily="34" charset="-122"/>
                <a:cs typeface="Instrument Sans Medium" pitchFamily="34" charset="-120"/>
              </a:rPr>
              <a:t>3 layers with residual connections and RMSNorm</a:t>
            </a:r>
            <a:endParaRPr lang="en-US" sz="1080" dirty="0"/>
          </a:p>
        </p:txBody>
      </p:sp>
      <p:pic>
        <p:nvPicPr>
          <p:cNvPr id="33" name="Image 5" descr="preencoded.png">
            <a:extLst>
              <a:ext uri="{FF2B5EF4-FFF2-40B4-BE49-F238E27FC236}">
                <a16:creationId xmlns:a16="http://schemas.microsoft.com/office/drawing/2014/main" id="{07104EC9-8BD6-459A-AF2A-2285A1C21322}"/>
              </a:ext>
            </a:extLst>
          </p:cNvPr>
          <p:cNvPicPr>
            <a:picLocks noChangeAspect="1"/>
          </p:cNvPicPr>
          <p:nvPr/>
        </p:nvPicPr>
        <p:blipFill>
          <a:blip r:embed="rId7"/>
          <a:stretch>
            <a:fillRect/>
          </a:stretch>
        </p:blipFill>
        <p:spPr>
          <a:xfrm>
            <a:off x="583890" y="4510601"/>
            <a:ext cx="704871" cy="845865"/>
          </a:xfrm>
          <a:prstGeom prst="rect">
            <a:avLst/>
          </a:prstGeom>
        </p:spPr>
      </p:pic>
      <p:sp>
        <p:nvSpPr>
          <p:cNvPr id="34" name="Text 10">
            <a:extLst>
              <a:ext uri="{FF2B5EF4-FFF2-40B4-BE49-F238E27FC236}">
                <a16:creationId xmlns:a16="http://schemas.microsoft.com/office/drawing/2014/main" id="{D0FFF163-FAFF-4CAF-8F0A-22EECBB8B6AB}"/>
              </a:ext>
            </a:extLst>
          </p:cNvPr>
          <p:cNvSpPr/>
          <p:nvPr/>
        </p:nvSpPr>
        <p:spPr>
          <a:xfrm>
            <a:off x="1429656" y="4651497"/>
            <a:ext cx="1762177" cy="220247"/>
          </a:xfrm>
          <a:prstGeom prst="rect">
            <a:avLst/>
          </a:prstGeom>
          <a:noFill/>
          <a:ln/>
        </p:spPr>
        <p:txBody>
          <a:bodyPr wrap="none" lIns="0" tIns="0" rIns="0" bIns="0" rtlCol="0" anchor="t"/>
          <a:lstStyle/>
          <a:p>
            <a:pPr>
              <a:lnSpc>
                <a:spcPts val="1704"/>
              </a:lnSpc>
            </a:pPr>
            <a:r>
              <a:rPr lang="en-US" sz="1371" dirty="0">
                <a:solidFill>
                  <a:srgbClr val="5B5F71"/>
                </a:solidFill>
                <a:latin typeface="Instrument Sans Semi Bold" pitchFamily="34" charset="0"/>
                <a:ea typeface="Instrument Sans Semi Bold" pitchFamily="34" charset="-122"/>
                <a:cs typeface="Instrument Sans Semi Bold" pitchFamily="34" charset="-120"/>
              </a:rPr>
              <a:t>Prediction Head</a:t>
            </a:r>
            <a:endParaRPr lang="en-US" sz="1371" dirty="0"/>
          </a:p>
        </p:txBody>
      </p:sp>
      <p:sp>
        <p:nvSpPr>
          <p:cNvPr id="35" name="Text 11">
            <a:extLst>
              <a:ext uri="{FF2B5EF4-FFF2-40B4-BE49-F238E27FC236}">
                <a16:creationId xmlns:a16="http://schemas.microsoft.com/office/drawing/2014/main" id="{E063B0DE-3A24-49A8-8B8B-F5EA73952BD9}"/>
              </a:ext>
            </a:extLst>
          </p:cNvPr>
          <p:cNvSpPr/>
          <p:nvPr/>
        </p:nvSpPr>
        <p:spPr>
          <a:xfrm>
            <a:off x="1429656" y="4956242"/>
            <a:ext cx="5766208" cy="225591"/>
          </a:xfrm>
          <a:prstGeom prst="rect">
            <a:avLst/>
          </a:prstGeom>
          <a:noFill/>
          <a:ln/>
        </p:spPr>
        <p:txBody>
          <a:bodyPr wrap="none" lIns="0" tIns="0" rIns="0" bIns="0" rtlCol="0" anchor="t"/>
          <a:lstStyle/>
          <a:p>
            <a:pPr>
              <a:lnSpc>
                <a:spcPts val="1745"/>
              </a:lnSpc>
            </a:pPr>
            <a:r>
              <a:rPr lang="en-US" sz="1080" dirty="0">
                <a:solidFill>
                  <a:srgbClr val="5B5F71"/>
                </a:solidFill>
                <a:latin typeface="Instrument Sans Medium" pitchFamily="34" charset="0"/>
                <a:ea typeface="Instrument Sans Medium" pitchFamily="34" charset="-122"/>
                <a:cs typeface="Instrument Sans Medium" pitchFamily="34" charset="-120"/>
              </a:rPr>
              <a:t>Regression to (x, y) coordinates</a:t>
            </a:r>
            <a:endParaRPr lang="en-US" sz="1080" dirty="0"/>
          </a:p>
        </p:txBody>
      </p:sp>
      <p:pic>
        <p:nvPicPr>
          <p:cNvPr id="7" name="图片 6">
            <a:extLst>
              <a:ext uri="{FF2B5EF4-FFF2-40B4-BE49-F238E27FC236}">
                <a16:creationId xmlns:a16="http://schemas.microsoft.com/office/drawing/2014/main" id="{91E64340-53A3-4F8E-B48B-1EC9D39A86B1}"/>
              </a:ext>
            </a:extLst>
          </p:cNvPr>
          <p:cNvPicPr>
            <a:picLocks noChangeAspect="1"/>
          </p:cNvPicPr>
          <p:nvPr/>
        </p:nvPicPr>
        <p:blipFill>
          <a:blip r:embed="rId8"/>
          <a:stretch>
            <a:fillRect/>
          </a:stretch>
        </p:blipFill>
        <p:spPr>
          <a:xfrm>
            <a:off x="8319082" y="3201408"/>
            <a:ext cx="3506441" cy="1588306"/>
          </a:xfrm>
          <a:prstGeom prst="rect">
            <a:avLst/>
          </a:prstGeom>
        </p:spPr>
      </p:pic>
      <p:cxnSp>
        <p:nvCxnSpPr>
          <p:cNvPr id="9" name="直接箭头连接符 8">
            <a:extLst>
              <a:ext uri="{FF2B5EF4-FFF2-40B4-BE49-F238E27FC236}">
                <a16:creationId xmlns:a16="http://schemas.microsoft.com/office/drawing/2014/main" id="{AC9E3131-3AC2-4228-AEDB-CCB69A71F71D}"/>
              </a:ext>
            </a:extLst>
          </p:cNvPr>
          <p:cNvCxnSpPr>
            <a:cxnSpLocks/>
          </p:cNvCxnSpPr>
          <p:nvPr/>
        </p:nvCxnSpPr>
        <p:spPr>
          <a:xfrm>
            <a:off x="7517107" y="3599589"/>
            <a:ext cx="712493" cy="65148"/>
          </a:xfrm>
          <a:prstGeom prst="straightConnector1">
            <a:avLst/>
          </a:prstGeom>
          <a:ln w="76200">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23714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4"/>
          <p:cNvSpPr/>
          <p:nvPr/>
        </p:nvSpPr>
        <p:spPr>
          <a:xfrm>
            <a:off x="854855" y="1721465"/>
            <a:ext cx="2664143" cy="584754"/>
          </a:xfrm>
          <a:prstGeom prst="rect">
            <a:avLst/>
          </a:prstGeom>
          <a:noFill/>
          <a:ln/>
        </p:spPr>
        <p:txBody>
          <a:bodyPr wrap="square" lIns="0" tIns="0" rIns="0" bIns="0" rtlCol="0" anchor="t"/>
          <a:lstStyle/>
          <a:p>
            <a:pPr>
              <a:lnSpc>
                <a:spcPts val="2285"/>
              </a:lnSpc>
            </a:pPr>
            <a:r>
              <a:rPr lang="en-US" sz="1828" dirty="0">
                <a:solidFill>
                  <a:srgbClr val="FFFFFF"/>
                </a:solidFill>
                <a:latin typeface="Instrument Sans Semi Bold" pitchFamily="34" charset="0"/>
                <a:ea typeface="Instrument Sans Semi Bold" pitchFamily="34" charset="-122"/>
                <a:cs typeface="Instrument Sans Semi Bold" pitchFamily="34" charset="-120"/>
              </a:rPr>
              <a:t>Architectural Simplification</a:t>
            </a:r>
            <a:endParaRPr lang="en-US" sz="1828" dirty="0"/>
          </a:p>
        </p:txBody>
      </p:sp>
      <p:sp>
        <p:nvSpPr>
          <p:cNvPr id="12" name="Text 7"/>
          <p:cNvSpPr/>
          <p:nvPr/>
        </p:nvSpPr>
        <p:spPr>
          <a:xfrm>
            <a:off x="4092966" y="1721465"/>
            <a:ext cx="2664242" cy="584754"/>
          </a:xfrm>
          <a:prstGeom prst="rect">
            <a:avLst/>
          </a:prstGeom>
          <a:noFill/>
          <a:ln/>
        </p:spPr>
        <p:txBody>
          <a:bodyPr wrap="square" lIns="0" tIns="0" rIns="0" bIns="0" rtlCol="0" anchor="t"/>
          <a:lstStyle/>
          <a:p>
            <a:pPr>
              <a:lnSpc>
                <a:spcPts val="2285"/>
              </a:lnSpc>
            </a:pPr>
            <a:r>
              <a:rPr lang="en-US" sz="1828" dirty="0">
                <a:solidFill>
                  <a:srgbClr val="FFFFFF"/>
                </a:solidFill>
                <a:latin typeface="Instrument Sans Semi Bold" pitchFamily="34" charset="0"/>
                <a:ea typeface="Instrument Sans Semi Bold" pitchFamily="34" charset="-122"/>
                <a:cs typeface="Instrument Sans Semi Bold" pitchFamily="34" charset="-120"/>
              </a:rPr>
              <a:t>Temporal Modelling Focus</a:t>
            </a:r>
            <a:endParaRPr lang="en-US" sz="1828" dirty="0"/>
          </a:p>
        </p:txBody>
      </p:sp>
      <p:sp>
        <p:nvSpPr>
          <p:cNvPr id="13" name="Text 8"/>
          <p:cNvSpPr/>
          <p:nvPr/>
        </p:nvSpPr>
        <p:spPr>
          <a:xfrm>
            <a:off x="4092966" y="2418420"/>
            <a:ext cx="2664242" cy="1496515"/>
          </a:xfrm>
          <a:prstGeom prst="rect">
            <a:avLst/>
          </a:prstGeom>
          <a:noFill/>
          <a:ln/>
        </p:spPr>
        <p:txBody>
          <a:bodyPr wrap="square" lIns="0" tIns="0" rIns="0" bIns="0" rtlCol="0" anchor="t"/>
          <a:lstStyle/>
          <a:p>
            <a:pPr>
              <a:lnSpc>
                <a:spcPts val="2327"/>
              </a:lnSpc>
            </a:pPr>
            <a:r>
              <a:rPr lang="en-US" sz="1454" dirty="0">
                <a:solidFill>
                  <a:srgbClr val="FFFFFF"/>
                </a:solidFill>
                <a:latin typeface="Instrument Sans Medium" pitchFamily="34" charset="0"/>
                <a:ea typeface="Instrument Sans Medium" pitchFamily="34" charset="-122"/>
                <a:cs typeface="Instrument Sans Medium" pitchFamily="34" charset="-120"/>
              </a:rPr>
              <a:t>Mamba v1's selective state‑space design excels at short‑window temporal sequences typical of wireless localisation tasks.</a:t>
            </a:r>
            <a:endParaRPr lang="en-US" sz="1454" dirty="0"/>
          </a:p>
        </p:txBody>
      </p:sp>
      <p:sp>
        <p:nvSpPr>
          <p:cNvPr id="14" name="Shape 9"/>
          <p:cNvSpPr/>
          <p:nvPr/>
        </p:nvSpPr>
        <p:spPr>
          <a:xfrm>
            <a:off x="661421" y="4295471"/>
            <a:ext cx="6289222" cy="1903252"/>
          </a:xfrm>
          <a:prstGeom prst="roundRect">
            <a:avLst>
              <a:gd name="adj" fmla="val 5654"/>
            </a:avLst>
          </a:prstGeom>
          <a:solidFill>
            <a:srgbClr val="505468"/>
          </a:solidFill>
          <a:ln w="7620">
            <a:solidFill>
              <a:srgbClr val="696D81"/>
            </a:solidFill>
            <a:prstDash val="solid"/>
          </a:ln>
        </p:spPr>
      </p:sp>
      <p:sp>
        <p:nvSpPr>
          <p:cNvPr id="16" name="Text 11"/>
          <p:cNvSpPr/>
          <p:nvPr/>
        </p:nvSpPr>
        <p:spPr>
          <a:xfrm>
            <a:off x="854855" y="4352063"/>
            <a:ext cx="5902354" cy="1752086"/>
          </a:xfrm>
          <a:prstGeom prst="rect">
            <a:avLst/>
          </a:prstGeom>
          <a:noFill/>
          <a:ln/>
        </p:spPr>
        <p:txBody>
          <a:bodyPr wrap="square" lIns="0" tIns="0" rIns="0" bIns="0" rtlCol="0" anchor="t"/>
          <a:lstStyle/>
          <a:p>
            <a:pPr>
              <a:lnSpc>
                <a:spcPts val="2327"/>
              </a:lnSpc>
            </a:pPr>
            <a:r>
              <a:rPr lang="en-US" altLang="zh-CN" sz="1200" dirty="0">
                <a:solidFill>
                  <a:srgbClr val="FFFFFF"/>
                </a:solidFill>
                <a:latin typeface="Instrument Sans Medium" pitchFamily="34" charset="0"/>
              </a:rPr>
              <a:t>Window </a:t>
            </a:r>
            <a:r>
              <a:rPr lang="en-US" altLang="zh-CN" sz="1200" dirty="0" err="1">
                <a:solidFill>
                  <a:srgbClr val="FFFFFF"/>
                </a:solidFill>
                <a:latin typeface="Instrument Sans Medium" pitchFamily="34" charset="0"/>
              </a:rPr>
              <a:t>lenth</a:t>
            </a:r>
            <a:r>
              <a:rPr lang="en-US" altLang="zh-CN" sz="1200" dirty="0">
                <a:solidFill>
                  <a:srgbClr val="FFFFFF"/>
                </a:solidFill>
                <a:latin typeface="Instrument Sans Medium" pitchFamily="34" charset="0"/>
              </a:rPr>
              <a:t> K is relatively short (K=16, 0.16s), falling within the category of short-time sequence modeling scenarios. Result shows that high accuracy can be achieved within this window, indicating that complex high-order state evolution is unnecessary. Based on this observation, we no longer pursue modeling the full complex state space of Mamba. Instead, we perform hardware-friendly modifications to Mamba v1.</a:t>
            </a:r>
            <a:endParaRPr lang="en-US" sz="1200" dirty="0"/>
          </a:p>
        </p:txBody>
      </p:sp>
      <p:sp>
        <p:nvSpPr>
          <p:cNvPr id="18" name="Title 1">
            <a:extLst>
              <a:ext uri="{FF2B5EF4-FFF2-40B4-BE49-F238E27FC236}">
                <a16:creationId xmlns:a16="http://schemas.microsoft.com/office/drawing/2014/main" id="{27811FCB-3F80-4B39-8BDD-8749061E2B0F}"/>
              </a:ext>
            </a:extLst>
          </p:cNvPr>
          <p:cNvSpPr>
            <a:spLocks noGrp="1"/>
          </p:cNvSpPr>
          <p:nvPr>
            <p:ph type="title"/>
          </p:nvPr>
        </p:nvSpPr>
        <p:spPr>
          <a:xfrm>
            <a:off x="510746" y="256556"/>
            <a:ext cx="11162270" cy="674320"/>
          </a:xfrm>
        </p:spPr>
        <p:txBody>
          <a:bodyPr/>
          <a:lstStyle/>
          <a:p>
            <a:r>
              <a:rPr lang="en-US" altLang="zh-CN" dirty="0"/>
              <a:t>Strategic Shift: Adopting Standard Mamba v1</a:t>
            </a:r>
            <a:endParaRPr lang="en-US" dirty="0"/>
          </a:p>
        </p:txBody>
      </p:sp>
      <p:sp>
        <p:nvSpPr>
          <p:cNvPr id="31" name="Text 3">
            <a:extLst>
              <a:ext uri="{FF2B5EF4-FFF2-40B4-BE49-F238E27FC236}">
                <a16:creationId xmlns:a16="http://schemas.microsoft.com/office/drawing/2014/main" id="{6094619D-C756-4C02-9F52-79C6B27A54FF}"/>
              </a:ext>
            </a:extLst>
          </p:cNvPr>
          <p:cNvSpPr/>
          <p:nvPr/>
        </p:nvSpPr>
        <p:spPr>
          <a:xfrm>
            <a:off x="8413263" y="2304375"/>
            <a:ext cx="2393871" cy="299204"/>
          </a:xfrm>
          <a:prstGeom prst="rect">
            <a:avLst/>
          </a:prstGeom>
          <a:noFill/>
          <a:ln/>
        </p:spPr>
        <p:txBody>
          <a:bodyPr wrap="none" lIns="0" tIns="0" rIns="0" bIns="0" rtlCol="0" anchor="t"/>
          <a:lstStyle/>
          <a:p>
            <a:pPr marL="0" indent="0" algn="l">
              <a:lnSpc>
                <a:spcPts val="2350"/>
              </a:lnSpc>
              <a:buNone/>
            </a:pPr>
            <a:r>
              <a:rPr lang="en-US" sz="1850" dirty="0">
                <a:solidFill>
                  <a:srgbClr val="505468"/>
                </a:solidFill>
                <a:latin typeface="Instrument Sans Semi Bold" pitchFamily="34" charset="0"/>
                <a:ea typeface="Instrument Sans Semi Bold" pitchFamily="34" charset="-122"/>
                <a:cs typeface="Instrument Sans Semi Bold" pitchFamily="34" charset="-120"/>
              </a:rPr>
              <a:t>Hyperparameters</a:t>
            </a:r>
            <a:endParaRPr lang="en-US" sz="1850" dirty="0"/>
          </a:p>
        </p:txBody>
      </p:sp>
      <p:sp>
        <p:nvSpPr>
          <p:cNvPr id="32" name="Text 4">
            <a:extLst>
              <a:ext uri="{FF2B5EF4-FFF2-40B4-BE49-F238E27FC236}">
                <a16:creationId xmlns:a16="http://schemas.microsoft.com/office/drawing/2014/main" id="{4BCC2FFF-5B58-4BBF-8FA5-70F237537C8C}"/>
              </a:ext>
            </a:extLst>
          </p:cNvPr>
          <p:cNvSpPr/>
          <p:nvPr/>
        </p:nvSpPr>
        <p:spPr>
          <a:xfrm>
            <a:off x="8413263" y="2763123"/>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Window length: K=16 samples</a:t>
            </a:r>
            <a:endParaRPr lang="en-US" sz="1250" dirty="0"/>
          </a:p>
        </p:txBody>
      </p:sp>
      <p:sp>
        <p:nvSpPr>
          <p:cNvPr id="33" name="Text 5">
            <a:extLst>
              <a:ext uri="{FF2B5EF4-FFF2-40B4-BE49-F238E27FC236}">
                <a16:creationId xmlns:a16="http://schemas.microsoft.com/office/drawing/2014/main" id="{A3EC8A5B-474E-47DC-B11C-F15D99501838}"/>
              </a:ext>
            </a:extLst>
          </p:cNvPr>
          <p:cNvSpPr/>
          <p:nvPr/>
        </p:nvSpPr>
        <p:spPr>
          <a:xfrm>
            <a:off x="8413263" y="3074234"/>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Projection dimension: 64</a:t>
            </a:r>
            <a:endParaRPr lang="en-US" sz="1250" dirty="0"/>
          </a:p>
        </p:txBody>
      </p:sp>
      <p:sp>
        <p:nvSpPr>
          <p:cNvPr id="34" name="Text 6">
            <a:extLst>
              <a:ext uri="{FF2B5EF4-FFF2-40B4-BE49-F238E27FC236}">
                <a16:creationId xmlns:a16="http://schemas.microsoft.com/office/drawing/2014/main" id="{80768CC5-FE21-4571-A382-CB59F8F22879}"/>
              </a:ext>
            </a:extLst>
          </p:cNvPr>
          <p:cNvSpPr/>
          <p:nvPr/>
        </p:nvSpPr>
        <p:spPr>
          <a:xfrm>
            <a:off x="8413263" y="3385344"/>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Model dimension: d_model=64</a:t>
            </a:r>
            <a:endParaRPr lang="en-US" sz="1250" dirty="0"/>
          </a:p>
        </p:txBody>
      </p:sp>
      <p:sp>
        <p:nvSpPr>
          <p:cNvPr id="35" name="Text 7">
            <a:extLst>
              <a:ext uri="{FF2B5EF4-FFF2-40B4-BE49-F238E27FC236}">
                <a16:creationId xmlns:a16="http://schemas.microsoft.com/office/drawing/2014/main" id="{93676A24-82DE-410C-B199-D0487D2F1ADD}"/>
              </a:ext>
            </a:extLst>
          </p:cNvPr>
          <p:cNvSpPr/>
          <p:nvPr/>
        </p:nvSpPr>
        <p:spPr>
          <a:xfrm>
            <a:off x="8413263" y="3696454"/>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Network depth: 3 layers</a:t>
            </a:r>
            <a:endParaRPr lang="en-US" sz="1250" dirty="0"/>
          </a:p>
        </p:txBody>
      </p:sp>
      <p:sp>
        <p:nvSpPr>
          <p:cNvPr id="36" name="Text 8">
            <a:extLst>
              <a:ext uri="{FF2B5EF4-FFF2-40B4-BE49-F238E27FC236}">
                <a16:creationId xmlns:a16="http://schemas.microsoft.com/office/drawing/2014/main" id="{5B78F5A9-AFD7-4704-9742-4E2B07CE1B8A}"/>
              </a:ext>
            </a:extLst>
          </p:cNvPr>
          <p:cNvSpPr/>
          <p:nvPr/>
        </p:nvSpPr>
        <p:spPr>
          <a:xfrm>
            <a:off x="8413263" y="4007565"/>
            <a:ext cx="5376743" cy="25527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5B5F71"/>
                </a:solidFill>
                <a:latin typeface="Instrument Sans Medium" pitchFamily="34" charset="0"/>
                <a:ea typeface="Instrument Sans Medium" pitchFamily="34" charset="-122"/>
                <a:cs typeface="Instrument Sans Medium" pitchFamily="34" charset="-120"/>
              </a:rPr>
              <a:t>Patch configuration: length=8, stride=4</a:t>
            </a:r>
            <a:endParaRPr lang="en-US" sz="1250" dirty="0"/>
          </a:p>
        </p:txBody>
      </p:sp>
      <p:graphicFrame>
        <p:nvGraphicFramePr>
          <p:cNvPr id="4" name="表格 4">
            <a:extLst>
              <a:ext uri="{FF2B5EF4-FFF2-40B4-BE49-F238E27FC236}">
                <a16:creationId xmlns:a16="http://schemas.microsoft.com/office/drawing/2014/main" id="{70A812FB-84DC-4D77-A303-1D6DF0A97BD8}"/>
              </a:ext>
            </a:extLst>
          </p:cNvPr>
          <p:cNvGraphicFramePr>
            <a:graphicFrameLocks noGrp="1"/>
          </p:cNvGraphicFramePr>
          <p:nvPr>
            <p:extLst>
              <p:ext uri="{D42A27DB-BD31-4B8C-83A1-F6EECF244321}">
                <p14:modId xmlns:p14="http://schemas.microsoft.com/office/powerpoint/2010/main" val="2718686145"/>
              </p:ext>
            </p:extLst>
          </p:nvPr>
        </p:nvGraphicFramePr>
        <p:xfrm>
          <a:off x="661421" y="1447245"/>
          <a:ext cx="6289221" cy="2560320"/>
        </p:xfrm>
        <a:graphic>
          <a:graphicData uri="http://schemas.openxmlformats.org/drawingml/2006/table">
            <a:tbl>
              <a:tblPr firstRow="1" bandRow="1">
                <a:tableStyleId>{5C22544A-7EE6-4342-B048-85BDC9FD1C3A}</a:tableStyleId>
              </a:tblPr>
              <a:tblGrid>
                <a:gridCol w="2096407">
                  <a:extLst>
                    <a:ext uri="{9D8B030D-6E8A-4147-A177-3AD203B41FA5}">
                      <a16:colId xmlns:a16="http://schemas.microsoft.com/office/drawing/2014/main" val="1337482855"/>
                    </a:ext>
                  </a:extLst>
                </a:gridCol>
                <a:gridCol w="2096407">
                  <a:extLst>
                    <a:ext uri="{9D8B030D-6E8A-4147-A177-3AD203B41FA5}">
                      <a16:colId xmlns:a16="http://schemas.microsoft.com/office/drawing/2014/main" val="2073339267"/>
                    </a:ext>
                  </a:extLst>
                </a:gridCol>
                <a:gridCol w="2096407">
                  <a:extLst>
                    <a:ext uri="{9D8B030D-6E8A-4147-A177-3AD203B41FA5}">
                      <a16:colId xmlns:a16="http://schemas.microsoft.com/office/drawing/2014/main" val="3589175575"/>
                    </a:ext>
                  </a:extLst>
                </a:gridCol>
              </a:tblGrid>
              <a:tr h="347485">
                <a:tc>
                  <a:txBody>
                    <a:bodyPr/>
                    <a:lstStyle/>
                    <a:p>
                      <a:endParaRPr lang="zh-CN" altLang="en-US"/>
                    </a:p>
                  </a:txBody>
                  <a:tcPr/>
                </a:tc>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2410556534"/>
                  </a:ext>
                </a:extLst>
              </a:tr>
              <a:tr h="347485">
                <a:tc>
                  <a:txBody>
                    <a:bodyPr/>
                    <a:lstStyle/>
                    <a:p>
                      <a:endParaRPr lang="zh-CN" altLang="en-US"/>
                    </a:p>
                  </a:txBody>
                  <a:tcPr/>
                </a:tc>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val="2319559225"/>
                  </a:ext>
                </a:extLst>
              </a:tr>
              <a:tr h="347485">
                <a:tc>
                  <a:txBody>
                    <a:bodyPr/>
                    <a:lstStyle/>
                    <a:p>
                      <a:endParaRPr lang="zh-CN" altLang="en-US"/>
                    </a:p>
                  </a:txBody>
                  <a:tcPr/>
                </a:tc>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2425766799"/>
                  </a:ext>
                </a:extLst>
              </a:tr>
              <a:tr h="347485">
                <a:tc>
                  <a:txBody>
                    <a:bodyPr/>
                    <a:lstStyle/>
                    <a:p>
                      <a:endParaRPr lang="zh-CN" altLang="en-US"/>
                    </a:p>
                  </a:txBody>
                  <a:tcPr/>
                </a:tc>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987190969"/>
                  </a:ext>
                </a:extLst>
              </a:tr>
              <a:tr h="347485">
                <a:tc>
                  <a:txBody>
                    <a:bodyPr/>
                    <a:lstStyle/>
                    <a:p>
                      <a:endParaRPr lang="zh-CN" altLang="en-US"/>
                    </a:p>
                  </a:txBody>
                  <a:tcPr/>
                </a:tc>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val="2508495649"/>
                  </a:ext>
                </a:extLst>
              </a:tr>
              <a:tr h="347485">
                <a:tc>
                  <a:txBody>
                    <a:bodyPr/>
                    <a:lstStyle/>
                    <a:p>
                      <a:endParaRPr lang="zh-CN" altLang="en-US"/>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848504752"/>
                  </a:ext>
                </a:extLst>
              </a:tr>
              <a:tr h="347485">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2716694734"/>
                  </a:ext>
                </a:extLst>
              </a:tr>
            </a:tbl>
          </a:graphicData>
        </a:graphic>
      </p:graphicFrame>
      <p:sp>
        <p:nvSpPr>
          <p:cNvPr id="21" name="文本框 20">
            <a:extLst>
              <a:ext uri="{FF2B5EF4-FFF2-40B4-BE49-F238E27FC236}">
                <a16:creationId xmlns:a16="http://schemas.microsoft.com/office/drawing/2014/main" id="{968FDA3C-3D76-4DEE-96AC-D7681A616B33}"/>
              </a:ext>
            </a:extLst>
          </p:cNvPr>
          <p:cNvSpPr txBox="1"/>
          <p:nvPr/>
        </p:nvSpPr>
        <p:spPr>
          <a:xfrm>
            <a:off x="510539" y="1049655"/>
            <a:ext cx="5536625" cy="400110"/>
          </a:xfrm>
          <a:prstGeom prst="rect">
            <a:avLst/>
          </a:prstGeom>
          <a:noFill/>
        </p:spPr>
        <p:txBody>
          <a:bodyPr wrap="square" rtlCol="0">
            <a:spAutoFit/>
          </a:bodyPr>
          <a:lstStyle/>
          <a:p>
            <a:r>
              <a:rPr lang="en-US" altLang="zh-CN" sz="2000" b="1" dirty="0"/>
              <a:t>Results</a:t>
            </a:r>
          </a:p>
        </p:txBody>
      </p:sp>
    </p:spTree>
    <p:extLst>
      <p:ext uri="{BB962C8B-B14F-4D97-AF65-F5344CB8AC3E}">
        <p14:creationId xmlns:p14="http://schemas.microsoft.com/office/powerpoint/2010/main" val="600954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27811FCB-3F80-4B39-8BDD-8749061E2B0F}"/>
              </a:ext>
            </a:extLst>
          </p:cNvPr>
          <p:cNvSpPr>
            <a:spLocks noGrp="1"/>
          </p:cNvSpPr>
          <p:nvPr>
            <p:ph type="title"/>
          </p:nvPr>
        </p:nvSpPr>
        <p:spPr>
          <a:xfrm>
            <a:off x="510746" y="256556"/>
            <a:ext cx="11162270" cy="674320"/>
          </a:xfrm>
        </p:spPr>
        <p:txBody>
          <a:bodyPr/>
          <a:lstStyle/>
          <a:p>
            <a:r>
              <a:rPr lang="en-US" altLang="zh-CN" dirty="0"/>
              <a:t>Experimental Configuration &amp; Training Setup</a:t>
            </a:r>
            <a:endParaRPr lang="en-US" dirty="0"/>
          </a:p>
        </p:txBody>
      </p:sp>
      <p:sp>
        <p:nvSpPr>
          <p:cNvPr id="22" name="Shape 4">
            <a:extLst>
              <a:ext uri="{FF2B5EF4-FFF2-40B4-BE49-F238E27FC236}">
                <a16:creationId xmlns:a16="http://schemas.microsoft.com/office/drawing/2014/main" id="{DD1C6862-49DE-4C2D-9B56-E2A4BC46C8DE}"/>
              </a:ext>
            </a:extLst>
          </p:cNvPr>
          <p:cNvSpPr/>
          <p:nvPr/>
        </p:nvSpPr>
        <p:spPr>
          <a:xfrm>
            <a:off x="1038954" y="1308028"/>
            <a:ext cx="6711115" cy="1757626"/>
          </a:xfrm>
          <a:prstGeom prst="roundRect">
            <a:avLst>
              <a:gd name="adj" fmla="val 3031"/>
            </a:avLst>
          </a:prstGeom>
          <a:solidFill>
            <a:srgbClr val="FFFFFF">
              <a:alpha val="95000"/>
            </a:srgbClr>
          </a:solidFill>
          <a:ln w="22860">
            <a:solidFill>
              <a:srgbClr val="C8C9CF"/>
            </a:solidFill>
            <a:prstDash val="solid"/>
          </a:ln>
        </p:spPr>
      </p:sp>
      <p:sp>
        <p:nvSpPr>
          <p:cNvPr id="23" name="Shape 5">
            <a:extLst>
              <a:ext uri="{FF2B5EF4-FFF2-40B4-BE49-F238E27FC236}">
                <a16:creationId xmlns:a16="http://schemas.microsoft.com/office/drawing/2014/main" id="{B2C39E44-D129-4D7D-9C10-84906340EA0A}"/>
              </a:ext>
            </a:extLst>
          </p:cNvPr>
          <p:cNvSpPr/>
          <p:nvPr/>
        </p:nvSpPr>
        <p:spPr>
          <a:xfrm>
            <a:off x="1057951" y="1327025"/>
            <a:ext cx="507281" cy="1719632"/>
          </a:xfrm>
          <a:prstGeom prst="roundRect">
            <a:avLst>
              <a:gd name="adj" fmla="val 6008"/>
            </a:avLst>
          </a:prstGeom>
          <a:solidFill>
            <a:srgbClr val="E2E3E9"/>
          </a:solidFill>
          <a:ln/>
        </p:spPr>
      </p:sp>
      <p:pic>
        <p:nvPicPr>
          <p:cNvPr id="39" name="Image 2" descr="preencoded.png">
            <a:extLst>
              <a:ext uri="{FF2B5EF4-FFF2-40B4-BE49-F238E27FC236}">
                <a16:creationId xmlns:a16="http://schemas.microsoft.com/office/drawing/2014/main" id="{5FB422DC-03B4-4CC6-9BBA-326F0C0E7D2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13291" y="2091658"/>
            <a:ext cx="190169" cy="190169"/>
          </a:xfrm>
          <a:prstGeom prst="rect">
            <a:avLst/>
          </a:prstGeom>
        </p:spPr>
      </p:pic>
      <p:sp>
        <p:nvSpPr>
          <p:cNvPr id="40" name="Text 6">
            <a:extLst>
              <a:ext uri="{FF2B5EF4-FFF2-40B4-BE49-F238E27FC236}">
                <a16:creationId xmlns:a16="http://schemas.microsoft.com/office/drawing/2014/main" id="{06F0AFD4-9D39-4107-BA05-5A6864751E7E}"/>
              </a:ext>
            </a:extLst>
          </p:cNvPr>
          <p:cNvSpPr/>
          <p:nvPr/>
        </p:nvSpPr>
        <p:spPr>
          <a:xfrm>
            <a:off x="1691978" y="1453772"/>
            <a:ext cx="1812539" cy="198084"/>
          </a:xfrm>
          <a:prstGeom prst="rect">
            <a:avLst/>
          </a:prstGeom>
          <a:noFill/>
          <a:ln/>
        </p:spPr>
        <p:txBody>
          <a:bodyPr wrap="none" lIns="0" tIns="0" rIns="0" bIns="0" rtlCol="0" anchor="t"/>
          <a:lstStyle/>
          <a:p>
            <a:pPr>
              <a:lnSpc>
                <a:spcPts val="1537"/>
              </a:lnSpc>
            </a:pPr>
            <a:r>
              <a:rPr lang="en-US" sz="1247" dirty="0">
                <a:solidFill>
                  <a:srgbClr val="5B5F71"/>
                </a:solidFill>
                <a:latin typeface="Instrument Sans Semi Bold" pitchFamily="34" charset="0"/>
                <a:ea typeface="Instrument Sans Semi Bold" pitchFamily="34" charset="-122"/>
                <a:cs typeface="Instrument Sans Semi Bold" pitchFamily="34" charset="-120"/>
              </a:rPr>
              <a:t>Model Hyperparameters</a:t>
            </a:r>
            <a:endParaRPr lang="en-US" sz="1247" dirty="0"/>
          </a:p>
        </p:txBody>
      </p:sp>
      <p:sp>
        <p:nvSpPr>
          <p:cNvPr id="41" name="Text 7">
            <a:extLst>
              <a:ext uri="{FF2B5EF4-FFF2-40B4-BE49-F238E27FC236}">
                <a16:creationId xmlns:a16="http://schemas.microsoft.com/office/drawing/2014/main" id="{96F2E1D0-4336-45B2-989E-03A9C3E8B5EF}"/>
              </a:ext>
            </a:extLst>
          </p:cNvPr>
          <p:cNvSpPr/>
          <p:nvPr/>
        </p:nvSpPr>
        <p:spPr>
          <a:xfrm>
            <a:off x="1691978" y="1727944"/>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b="1" dirty="0">
                <a:solidFill>
                  <a:srgbClr val="5B5F71"/>
                </a:solidFill>
                <a:latin typeface="Instrument Sans Medium" pitchFamily="34" charset="0"/>
                <a:ea typeface="Instrument Sans Medium" pitchFamily="34" charset="-122"/>
                <a:cs typeface="Instrument Sans Medium" pitchFamily="34" charset="-120"/>
              </a:rPr>
              <a:t>K</a:t>
            </a:r>
            <a:r>
              <a:rPr lang="en-US" sz="997" dirty="0">
                <a:solidFill>
                  <a:srgbClr val="5B5F71"/>
                </a:solidFill>
                <a:latin typeface="Instrument Sans Medium" pitchFamily="34" charset="0"/>
                <a:ea typeface="Instrument Sans Medium" pitchFamily="34" charset="-122"/>
                <a:cs typeface="Instrument Sans Medium" pitchFamily="34" charset="-120"/>
              </a:rPr>
              <a:t> = 16 (SSM state dimension)</a:t>
            </a:r>
            <a:endParaRPr lang="en-US" sz="997" dirty="0"/>
          </a:p>
        </p:txBody>
      </p:sp>
      <p:sp>
        <p:nvSpPr>
          <p:cNvPr id="42" name="Text 8">
            <a:extLst>
              <a:ext uri="{FF2B5EF4-FFF2-40B4-BE49-F238E27FC236}">
                <a16:creationId xmlns:a16="http://schemas.microsoft.com/office/drawing/2014/main" id="{87226FB6-1CF3-4E78-80E4-ED848286623E}"/>
              </a:ext>
            </a:extLst>
          </p:cNvPr>
          <p:cNvSpPr/>
          <p:nvPr/>
        </p:nvSpPr>
        <p:spPr>
          <a:xfrm>
            <a:off x="1691978" y="1975203"/>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b="1" dirty="0">
                <a:solidFill>
                  <a:srgbClr val="5B5F71"/>
                </a:solidFill>
                <a:latin typeface="Instrument Sans Medium" pitchFamily="34" charset="0"/>
                <a:ea typeface="Instrument Sans Medium" pitchFamily="34" charset="-122"/>
                <a:cs typeface="Instrument Sans Medium" pitchFamily="34" charset="-120"/>
              </a:rPr>
              <a:t>proj_dim</a:t>
            </a:r>
            <a:r>
              <a:rPr lang="en-US" sz="997" dirty="0">
                <a:solidFill>
                  <a:srgbClr val="5B5F71"/>
                </a:solidFill>
                <a:latin typeface="Instrument Sans Medium" pitchFamily="34" charset="0"/>
                <a:ea typeface="Instrument Sans Medium" pitchFamily="34" charset="-122"/>
                <a:cs typeface="Instrument Sans Medium" pitchFamily="34" charset="-120"/>
              </a:rPr>
              <a:t> = 64</a:t>
            </a:r>
            <a:endParaRPr lang="en-US" sz="997" dirty="0"/>
          </a:p>
        </p:txBody>
      </p:sp>
      <p:sp>
        <p:nvSpPr>
          <p:cNvPr id="43" name="Text 9">
            <a:extLst>
              <a:ext uri="{FF2B5EF4-FFF2-40B4-BE49-F238E27FC236}">
                <a16:creationId xmlns:a16="http://schemas.microsoft.com/office/drawing/2014/main" id="{37A1B5E5-FA8A-457D-A3F3-F5E3FB9CF765}"/>
              </a:ext>
            </a:extLst>
          </p:cNvPr>
          <p:cNvSpPr/>
          <p:nvPr/>
        </p:nvSpPr>
        <p:spPr>
          <a:xfrm>
            <a:off x="1691978" y="2222461"/>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b="1" dirty="0">
                <a:solidFill>
                  <a:srgbClr val="5B5F71"/>
                </a:solidFill>
                <a:latin typeface="Instrument Sans Medium" pitchFamily="34" charset="0"/>
                <a:ea typeface="Instrument Sans Medium" pitchFamily="34" charset="-122"/>
                <a:cs typeface="Instrument Sans Medium" pitchFamily="34" charset="-120"/>
              </a:rPr>
              <a:t>d_model</a:t>
            </a:r>
            <a:r>
              <a:rPr lang="en-US" sz="997" dirty="0">
                <a:solidFill>
                  <a:srgbClr val="5B5F71"/>
                </a:solidFill>
                <a:latin typeface="Instrument Sans Medium" pitchFamily="34" charset="0"/>
                <a:ea typeface="Instrument Sans Medium" pitchFamily="34" charset="-122"/>
                <a:cs typeface="Instrument Sans Medium" pitchFamily="34" charset="-120"/>
              </a:rPr>
              <a:t> = 64</a:t>
            </a:r>
            <a:endParaRPr lang="en-US" sz="997" dirty="0"/>
          </a:p>
        </p:txBody>
      </p:sp>
      <p:sp>
        <p:nvSpPr>
          <p:cNvPr id="44" name="Text 10">
            <a:extLst>
              <a:ext uri="{FF2B5EF4-FFF2-40B4-BE49-F238E27FC236}">
                <a16:creationId xmlns:a16="http://schemas.microsoft.com/office/drawing/2014/main" id="{30E96043-F9AC-4CD9-83D3-B5CB7EBBA752}"/>
              </a:ext>
            </a:extLst>
          </p:cNvPr>
          <p:cNvSpPr/>
          <p:nvPr/>
        </p:nvSpPr>
        <p:spPr>
          <a:xfrm>
            <a:off x="1691978" y="2469720"/>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b="1" dirty="0">
                <a:solidFill>
                  <a:srgbClr val="5B5F71"/>
                </a:solidFill>
                <a:latin typeface="Instrument Sans Medium" pitchFamily="34" charset="0"/>
                <a:ea typeface="Instrument Sans Medium" pitchFamily="34" charset="-122"/>
                <a:cs typeface="Instrument Sans Medium" pitchFamily="34" charset="-120"/>
              </a:rPr>
              <a:t>n_layer</a:t>
            </a:r>
            <a:r>
              <a:rPr lang="en-US" sz="997" dirty="0">
                <a:solidFill>
                  <a:srgbClr val="5B5F71"/>
                </a:solidFill>
                <a:latin typeface="Instrument Sans Medium" pitchFamily="34" charset="0"/>
                <a:ea typeface="Instrument Sans Medium" pitchFamily="34" charset="-122"/>
                <a:cs typeface="Instrument Sans Medium" pitchFamily="34" charset="-120"/>
              </a:rPr>
              <a:t> = 3</a:t>
            </a:r>
            <a:endParaRPr lang="en-US" sz="997" dirty="0"/>
          </a:p>
        </p:txBody>
      </p:sp>
      <p:sp>
        <p:nvSpPr>
          <p:cNvPr id="45" name="Text 11">
            <a:extLst>
              <a:ext uri="{FF2B5EF4-FFF2-40B4-BE49-F238E27FC236}">
                <a16:creationId xmlns:a16="http://schemas.microsoft.com/office/drawing/2014/main" id="{8C207521-4436-4BC9-94C6-7C3C4DD66119}"/>
              </a:ext>
            </a:extLst>
          </p:cNvPr>
          <p:cNvSpPr/>
          <p:nvPr/>
        </p:nvSpPr>
        <p:spPr>
          <a:xfrm>
            <a:off x="1691978" y="2716979"/>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b="1" dirty="0">
                <a:solidFill>
                  <a:srgbClr val="5B5F71"/>
                </a:solidFill>
                <a:latin typeface="Instrument Sans Medium" pitchFamily="34" charset="0"/>
                <a:ea typeface="Instrument Sans Medium" pitchFamily="34" charset="-122"/>
                <a:cs typeface="Instrument Sans Medium" pitchFamily="34" charset="-120"/>
              </a:rPr>
              <a:t>patch_len</a:t>
            </a:r>
            <a:r>
              <a:rPr lang="en-US" sz="997" dirty="0">
                <a:solidFill>
                  <a:srgbClr val="5B5F71"/>
                </a:solidFill>
                <a:latin typeface="Instrument Sans Medium" pitchFamily="34" charset="0"/>
                <a:ea typeface="Instrument Sans Medium" pitchFamily="34" charset="-122"/>
                <a:cs typeface="Instrument Sans Medium" pitchFamily="34" charset="-120"/>
              </a:rPr>
              <a:t> = 8, </a:t>
            </a:r>
            <a:r>
              <a:rPr lang="en-US" sz="997" b="1" dirty="0">
                <a:solidFill>
                  <a:srgbClr val="5B5F71"/>
                </a:solidFill>
                <a:latin typeface="Instrument Sans Medium" pitchFamily="34" charset="0"/>
                <a:ea typeface="Instrument Sans Medium" pitchFamily="34" charset="-122"/>
                <a:cs typeface="Instrument Sans Medium" pitchFamily="34" charset="-120"/>
              </a:rPr>
              <a:t>stride</a:t>
            </a:r>
            <a:r>
              <a:rPr lang="en-US" sz="997" dirty="0">
                <a:solidFill>
                  <a:srgbClr val="5B5F71"/>
                </a:solidFill>
                <a:latin typeface="Instrument Sans Medium" pitchFamily="34" charset="0"/>
                <a:ea typeface="Instrument Sans Medium" pitchFamily="34" charset="-122"/>
                <a:cs typeface="Instrument Sans Medium" pitchFamily="34" charset="-120"/>
              </a:rPr>
              <a:t> = 4</a:t>
            </a:r>
            <a:endParaRPr lang="en-US" sz="997" dirty="0"/>
          </a:p>
        </p:txBody>
      </p:sp>
      <p:sp>
        <p:nvSpPr>
          <p:cNvPr id="46" name="Shape 12">
            <a:extLst>
              <a:ext uri="{FF2B5EF4-FFF2-40B4-BE49-F238E27FC236}">
                <a16:creationId xmlns:a16="http://schemas.microsoft.com/office/drawing/2014/main" id="{4279DE2A-549E-441C-B952-2D15D0653CA0}"/>
              </a:ext>
            </a:extLst>
          </p:cNvPr>
          <p:cNvSpPr/>
          <p:nvPr/>
        </p:nvSpPr>
        <p:spPr>
          <a:xfrm>
            <a:off x="1038954" y="3192401"/>
            <a:ext cx="6711115" cy="1510367"/>
          </a:xfrm>
          <a:prstGeom prst="roundRect">
            <a:avLst>
              <a:gd name="adj" fmla="val 3527"/>
            </a:avLst>
          </a:prstGeom>
          <a:solidFill>
            <a:srgbClr val="FFFFFF">
              <a:alpha val="95000"/>
            </a:srgbClr>
          </a:solidFill>
          <a:ln w="22860">
            <a:solidFill>
              <a:srgbClr val="C8C9CF"/>
            </a:solidFill>
            <a:prstDash val="solid"/>
          </a:ln>
        </p:spPr>
      </p:sp>
      <p:sp>
        <p:nvSpPr>
          <p:cNvPr id="47" name="Shape 13">
            <a:extLst>
              <a:ext uri="{FF2B5EF4-FFF2-40B4-BE49-F238E27FC236}">
                <a16:creationId xmlns:a16="http://schemas.microsoft.com/office/drawing/2014/main" id="{3BA251E2-1330-4789-AF3F-E55021F184D9}"/>
              </a:ext>
            </a:extLst>
          </p:cNvPr>
          <p:cNvSpPr/>
          <p:nvPr/>
        </p:nvSpPr>
        <p:spPr>
          <a:xfrm>
            <a:off x="1057951" y="3211398"/>
            <a:ext cx="507281" cy="1472373"/>
          </a:xfrm>
          <a:prstGeom prst="roundRect">
            <a:avLst>
              <a:gd name="adj" fmla="val 6008"/>
            </a:avLst>
          </a:prstGeom>
          <a:solidFill>
            <a:srgbClr val="E2E3E9"/>
          </a:solidFill>
          <a:ln/>
        </p:spPr>
      </p:sp>
      <p:pic>
        <p:nvPicPr>
          <p:cNvPr id="48" name="Image 3" descr="preencoded.png">
            <a:extLst>
              <a:ext uri="{FF2B5EF4-FFF2-40B4-BE49-F238E27FC236}">
                <a16:creationId xmlns:a16="http://schemas.microsoft.com/office/drawing/2014/main" id="{4FCE12A2-92F2-460E-B60A-FDA7864857A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13291" y="3852450"/>
            <a:ext cx="190169" cy="190169"/>
          </a:xfrm>
          <a:prstGeom prst="rect">
            <a:avLst/>
          </a:prstGeom>
        </p:spPr>
      </p:pic>
      <p:sp>
        <p:nvSpPr>
          <p:cNvPr id="49" name="Text 14">
            <a:extLst>
              <a:ext uri="{FF2B5EF4-FFF2-40B4-BE49-F238E27FC236}">
                <a16:creationId xmlns:a16="http://schemas.microsoft.com/office/drawing/2014/main" id="{B512412F-E24B-4696-9F4E-2DAE28337CAE}"/>
              </a:ext>
            </a:extLst>
          </p:cNvPr>
          <p:cNvSpPr/>
          <p:nvPr/>
        </p:nvSpPr>
        <p:spPr>
          <a:xfrm>
            <a:off x="1691978" y="3338144"/>
            <a:ext cx="1675305" cy="198084"/>
          </a:xfrm>
          <a:prstGeom prst="rect">
            <a:avLst/>
          </a:prstGeom>
          <a:noFill/>
          <a:ln/>
        </p:spPr>
        <p:txBody>
          <a:bodyPr wrap="none" lIns="0" tIns="0" rIns="0" bIns="0" rtlCol="0" anchor="t"/>
          <a:lstStyle/>
          <a:p>
            <a:pPr>
              <a:lnSpc>
                <a:spcPts val="1537"/>
              </a:lnSpc>
            </a:pPr>
            <a:r>
              <a:rPr lang="en-US" sz="1247" dirty="0">
                <a:solidFill>
                  <a:srgbClr val="5B5F71"/>
                </a:solidFill>
                <a:latin typeface="Instrument Sans Semi Bold" pitchFamily="34" charset="0"/>
                <a:ea typeface="Instrument Sans Semi Bold" pitchFamily="34" charset="-122"/>
                <a:cs typeface="Instrument Sans Semi Bold" pitchFamily="34" charset="-120"/>
              </a:rPr>
              <a:t>Training Configuration</a:t>
            </a:r>
            <a:endParaRPr lang="en-US" sz="1247" dirty="0"/>
          </a:p>
        </p:txBody>
      </p:sp>
      <p:sp>
        <p:nvSpPr>
          <p:cNvPr id="50" name="Text 15">
            <a:extLst>
              <a:ext uri="{FF2B5EF4-FFF2-40B4-BE49-F238E27FC236}">
                <a16:creationId xmlns:a16="http://schemas.microsoft.com/office/drawing/2014/main" id="{2D98D097-505F-468F-B29A-FD9FE076D24E}"/>
              </a:ext>
            </a:extLst>
          </p:cNvPr>
          <p:cNvSpPr/>
          <p:nvPr/>
        </p:nvSpPr>
        <p:spPr>
          <a:xfrm>
            <a:off x="1691978" y="3612316"/>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dirty="0">
                <a:solidFill>
                  <a:srgbClr val="5B5F71"/>
                </a:solidFill>
                <a:latin typeface="Instrument Sans Medium" pitchFamily="34" charset="0"/>
                <a:ea typeface="Instrument Sans Medium" pitchFamily="34" charset="-122"/>
                <a:cs typeface="Instrument Sans Medium" pitchFamily="34" charset="-120"/>
              </a:rPr>
              <a:t>Batch size: [64]</a:t>
            </a:r>
            <a:endParaRPr lang="en-US" sz="997" dirty="0"/>
          </a:p>
        </p:txBody>
      </p:sp>
      <p:sp>
        <p:nvSpPr>
          <p:cNvPr id="51" name="Text 16">
            <a:extLst>
              <a:ext uri="{FF2B5EF4-FFF2-40B4-BE49-F238E27FC236}">
                <a16:creationId xmlns:a16="http://schemas.microsoft.com/office/drawing/2014/main" id="{253589D6-8B6F-44BE-BDBD-9D7779A4FA56}"/>
              </a:ext>
            </a:extLst>
          </p:cNvPr>
          <p:cNvSpPr/>
          <p:nvPr/>
        </p:nvSpPr>
        <p:spPr>
          <a:xfrm>
            <a:off x="1691978" y="3859575"/>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dirty="0">
                <a:solidFill>
                  <a:srgbClr val="5B5F71"/>
                </a:solidFill>
                <a:latin typeface="Instrument Sans Medium" pitchFamily="34" charset="0"/>
                <a:ea typeface="Instrument Sans Medium" pitchFamily="34" charset="-122"/>
                <a:cs typeface="Instrument Sans Medium" pitchFamily="34" charset="-120"/>
              </a:rPr>
              <a:t>Learning rate schedule: [1.5e-5]</a:t>
            </a:r>
            <a:endParaRPr lang="en-US" sz="997" dirty="0"/>
          </a:p>
        </p:txBody>
      </p:sp>
      <p:sp>
        <p:nvSpPr>
          <p:cNvPr id="52" name="Text 17">
            <a:extLst>
              <a:ext uri="{FF2B5EF4-FFF2-40B4-BE49-F238E27FC236}">
                <a16:creationId xmlns:a16="http://schemas.microsoft.com/office/drawing/2014/main" id="{B04CB118-4FEF-4767-84DA-80D86FE6B3E1}"/>
              </a:ext>
            </a:extLst>
          </p:cNvPr>
          <p:cNvSpPr/>
          <p:nvPr/>
        </p:nvSpPr>
        <p:spPr>
          <a:xfrm>
            <a:off x="1691978" y="4106833"/>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dirty="0">
                <a:solidFill>
                  <a:srgbClr val="5B5F71"/>
                </a:solidFill>
                <a:latin typeface="Instrument Sans Medium" pitchFamily="34" charset="0"/>
                <a:ea typeface="Instrument Sans Medium" pitchFamily="34" charset="-122"/>
                <a:cs typeface="Instrument Sans Medium" pitchFamily="34" charset="-120"/>
              </a:rPr>
              <a:t>Training epochs: [20]</a:t>
            </a:r>
            <a:endParaRPr lang="en-US" sz="997" dirty="0"/>
          </a:p>
        </p:txBody>
      </p:sp>
      <p:sp>
        <p:nvSpPr>
          <p:cNvPr id="53" name="Text 18">
            <a:extLst>
              <a:ext uri="{FF2B5EF4-FFF2-40B4-BE49-F238E27FC236}">
                <a16:creationId xmlns:a16="http://schemas.microsoft.com/office/drawing/2014/main" id="{29EF1304-D6C5-48DD-99D0-75623657C85F}"/>
              </a:ext>
            </a:extLst>
          </p:cNvPr>
          <p:cNvSpPr/>
          <p:nvPr/>
        </p:nvSpPr>
        <p:spPr>
          <a:xfrm>
            <a:off x="1691978" y="4354092"/>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dirty="0">
                <a:solidFill>
                  <a:srgbClr val="5B5F71"/>
                </a:solidFill>
                <a:latin typeface="Instrument Sans Medium" pitchFamily="34" charset="0"/>
                <a:ea typeface="Instrument Sans Medium" pitchFamily="34" charset="-122"/>
                <a:cs typeface="Instrument Sans Medium" pitchFamily="34" charset="-120"/>
              </a:rPr>
              <a:t>Optimiser: AdamW</a:t>
            </a:r>
            <a:endParaRPr lang="en-US" sz="997" dirty="0"/>
          </a:p>
        </p:txBody>
      </p:sp>
      <p:sp>
        <p:nvSpPr>
          <p:cNvPr id="54" name="Shape 19">
            <a:extLst>
              <a:ext uri="{FF2B5EF4-FFF2-40B4-BE49-F238E27FC236}">
                <a16:creationId xmlns:a16="http://schemas.microsoft.com/office/drawing/2014/main" id="{B7BE4025-B124-4FF3-9F8A-638C4A604B53}"/>
              </a:ext>
            </a:extLst>
          </p:cNvPr>
          <p:cNvSpPr/>
          <p:nvPr/>
        </p:nvSpPr>
        <p:spPr>
          <a:xfrm>
            <a:off x="1038954" y="4829514"/>
            <a:ext cx="6711115" cy="1510367"/>
          </a:xfrm>
          <a:prstGeom prst="roundRect">
            <a:avLst>
              <a:gd name="adj" fmla="val 3527"/>
            </a:avLst>
          </a:prstGeom>
          <a:solidFill>
            <a:srgbClr val="FFFFFF">
              <a:alpha val="95000"/>
            </a:srgbClr>
          </a:solidFill>
          <a:ln w="22860">
            <a:solidFill>
              <a:srgbClr val="C8C9CF"/>
            </a:solidFill>
            <a:prstDash val="solid"/>
          </a:ln>
        </p:spPr>
      </p:sp>
      <p:sp>
        <p:nvSpPr>
          <p:cNvPr id="55" name="Shape 20">
            <a:extLst>
              <a:ext uri="{FF2B5EF4-FFF2-40B4-BE49-F238E27FC236}">
                <a16:creationId xmlns:a16="http://schemas.microsoft.com/office/drawing/2014/main" id="{6CBEE711-ADF6-43C0-8C3A-66B89135B0D1}"/>
              </a:ext>
            </a:extLst>
          </p:cNvPr>
          <p:cNvSpPr/>
          <p:nvPr/>
        </p:nvSpPr>
        <p:spPr>
          <a:xfrm>
            <a:off x="1057951" y="4848511"/>
            <a:ext cx="507281" cy="1472373"/>
          </a:xfrm>
          <a:prstGeom prst="roundRect">
            <a:avLst>
              <a:gd name="adj" fmla="val 6008"/>
            </a:avLst>
          </a:prstGeom>
          <a:solidFill>
            <a:srgbClr val="E2E3E9"/>
          </a:solidFill>
          <a:ln/>
        </p:spPr>
      </p:sp>
      <p:pic>
        <p:nvPicPr>
          <p:cNvPr id="56" name="Image 4" descr="preencoded.png">
            <a:extLst>
              <a:ext uri="{FF2B5EF4-FFF2-40B4-BE49-F238E27FC236}">
                <a16:creationId xmlns:a16="http://schemas.microsoft.com/office/drawing/2014/main" id="{09DA0F76-7487-49BE-A0FC-703E27C26F2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213291" y="5489564"/>
            <a:ext cx="190169" cy="190169"/>
          </a:xfrm>
          <a:prstGeom prst="rect">
            <a:avLst/>
          </a:prstGeom>
        </p:spPr>
      </p:pic>
      <p:sp>
        <p:nvSpPr>
          <p:cNvPr id="57" name="Text 21">
            <a:extLst>
              <a:ext uri="{FF2B5EF4-FFF2-40B4-BE49-F238E27FC236}">
                <a16:creationId xmlns:a16="http://schemas.microsoft.com/office/drawing/2014/main" id="{C6C35BF7-99D2-47B4-84FA-D65F5908AA15}"/>
              </a:ext>
            </a:extLst>
          </p:cNvPr>
          <p:cNvSpPr/>
          <p:nvPr/>
        </p:nvSpPr>
        <p:spPr>
          <a:xfrm>
            <a:off x="1691978" y="4975258"/>
            <a:ext cx="1585465" cy="198084"/>
          </a:xfrm>
          <a:prstGeom prst="rect">
            <a:avLst/>
          </a:prstGeom>
          <a:noFill/>
          <a:ln/>
        </p:spPr>
        <p:txBody>
          <a:bodyPr wrap="none" lIns="0" tIns="0" rIns="0" bIns="0" rtlCol="0" anchor="t"/>
          <a:lstStyle/>
          <a:p>
            <a:pPr>
              <a:lnSpc>
                <a:spcPts val="1537"/>
              </a:lnSpc>
            </a:pPr>
            <a:r>
              <a:rPr lang="en-US" sz="1247" dirty="0">
                <a:solidFill>
                  <a:srgbClr val="5B5F71"/>
                </a:solidFill>
                <a:latin typeface="Instrument Sans Semi Bold" pitchFamily="34" charset="0"/>
                <a:ea typeface="Instrument Sans Semi Bold" pitchFamily="34" charset="-122"/>
                <a:cs typeface="Instrument Sans Semi Bold" pitchFamily="34" charset="-120"/>
              </a:rPr>
              <a:t>Evaluation Metrics</a:t>
            </a:r>
            <a:endParaRPr lang="en-US" sz="1247" dirty="0"/>
          </a:p>
        </p:txBody>
      </p:sp>
      <p:sp>
        <p:nvSpPr>
          <p:cNvPr id="58" name="Text 22">
            <a:extLst>
              <a:ext uri="{FF2B5EF4-FFF2-40B4-BE49-F238E27FC236}">
                <a16:creationId xmlns:a16="http://schemas.microsoft.com/office/drawing/2014/main" id="{18C9667E-279D-41FB-95B3-D272C17DE8DB}"/>
              </a:ext>
            </a:extLst>
          </p:cNvPr>
          <p:cNvSpPr/>
          <p:nvPr/>
        </p:nvSpPr>
        <p:spPr>
          <a:xfrm>
            <a:off x="1691978" y="5249429"/>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b="1" dirty="0">
                <a:solidFill>
                  <a:srgbClr val="5B5F71"/>
                </a:solidFill>
                <a:latin typeface="Instrument Sans Medium" pitchFamily="34" charset="0"/>
                <a:ea typeface="Instrument Sans Medium" pitchFamily="34" charset="-122"/>
                <a:cs typeface="Instrument Sans Medium" pitchFamily="34" charset="-120"/>
              </a:rPr>
              <a:t>EPE</a:t>
            </a:r>
            <a:r>
              <a:rPr lang="en-US" sz="997" dirty="0">
                <a:solidFill>
                  <a:srgbClr val="5B5F71"/>
                </a:solidFill>
                <a:latin typeface="Instrument Sans Medium" pitchFamily="34" charset="0"/>
                <a:ea typeface="Instrument Sans Medium" pitchFamily="34" charset="-122"/>
                <a:cs typeface="Instrument Sans Medium" pitchFamily="34" charset="-120"/>
              </a:rPr>
              <a:t> (End‑Point Error)            </a:t>
            </a:r>
            <a:endParaRPr lang="en-US" sz="997" dirty="0"/>
          </a:p>
        </p:txBody>
      </p:sp>
      <p:sp>
        <p:nvSpPr>
          <p:cNvPr id="59" name="Text 23">
            <a:extLst>
              <a:ext uri="{FF2B5EF4-FFF2-40B4-BE49-F238E27FC236}">
                <a16:creationId xmlns:a16="http://schemas.microsoft.com/office/drawing/2014/main" id="{52EE2BDF-D2C6-442B-AE69-20B95D0B44C1}"/>
              </a:ext>
            </a:extLst>
          </p:cNvPr>
          <p:cNvSpPr/>
          <p:nvPr/>
        </p:nvSpPr>
        <p:spPr>
          <a:xfrm>
            <a:off x="1691978" y="5496688"/>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b="1" dirty="0">
                <a:solidFill>
                  <a:srgbClr val="5B5F71"/>
                </a:solidFill>
                <a:latin typeface="Instrument Sans Medium" pitchFamily="34" charset="0"/>
                <a:ea typeface="Instrument Sans Medium" pitchFamily="34" charset="-122"/>
                <a:cs typeface="Instrument Sans Medium" pitchFamily="34" charset="-120"/>
              </a:rPr>
              <a:t>MAE</a:t>
            </a:r>
            <a:r>
              <a:rPr lang="en-US" sz="997" dirty="0">
                <a:solidFill>
                  <a:srgbClr val="5B5F71"/>
                </a:solidFill>
                <a:latin typeface="Instrument Sans Medium" pitchFamily="34" charset="0"/>
                <a:ea typeface="Instrument Sans Medium" pitchFamily="34" charset="-122"/>
                <a:cs typeface="Instrument Sans Medium" pitchFamily="34" charset="-120"/>
              </a:rPr>
              <a:t> (Mean Absolute Error)</a:t>
            </a:r>
            <a:endParaRPr lang="en-US" sz="997" dirty="0"/>
          </a:p>
        </p:txBody>
      </p:sp>
      <p:sp>
        <p:nvSpPr>
          <p:cNvPr id="60" name="Text 24">
            <a:extLst>
              <a:ext uri="{FF2B5EF4-FFF2-40B4-BE49-F238E27FC236}">
                <a16:creationId xmlns:a16="http://schemas.microsoft.com/office/drawing/2014/main" id="{4046255D-70E9-436B-871F-0C077A24EA95}"/>
              </a:ext>
            </a:extLst>
          </p:cNvPr>
          <p:cNvSpPr/>
          <p:nvPr/>
        </p:nvSpPr>
        <p:spPr>
          <a:xfrm>
            <a:off x="1691978" y="5743947"/>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dirty="0">
                <a:solidFill>
                  <a:srgbClr val="5B5F71"/>
                </a:solidFill>
                <a:latin typeface="Instrument Sans Medium" pitchFamily="34" charset="0"/>
                <a:ea typeface="Instrument Sans Medium" pitchFamily="34" charset="-122"/>
                <a:cs typeface="Instrument Sans Medium" pitchFamily="34" charset="-120"/>
              </a:rPr>
              <a:t>Spatial error distribution</a:t>
            </a:r>
            <a:endParaRPr lang="en-US" sz="997" dirty="0"/>
          </a:p>
        </p:txBody>
      </p:sp>
      <p:sp>
        <p:nvSpPr>
          <p:cNvPr id="61" name="Text 25">
            <a:extLst>
              <a:ext uri="{FF2B5EF4-FFF2-40B4-BE49-F238E27FC236}">
                <a16:creationId xmlns:a16="http://schemas.microsoft.com/office/drawing/2014/main" id="{EE08BBFC-FA65-45EB-9BC7-4BE83B404504}"/>
              </a:ext>
            </a:extLst>
          </p:cNvPr>
          <p:cNvSpPr/>
          <p:nvPr/>
        </p:nvSpPr>
        <p:spPr>
          <a:xfrm>
            <a:off x="1691978" y="5991206"/>
            <a:ext cx="5912348" cy="202932"/>
          </a:xfrm>
          <a:prstGeom prst="rect">
            <a:avLst/>
          </a:prstGeom>
          <a:noFill/>
          <a:ln/>
        </p:spPr>
        <p:txBody>
          <a:bodyPr wrap="none" lIns="0" tIns="0" rIns="0" bIns="0" rtlCol="0" anchor="t"/>
          <a:lstStyle/>
          <a:p>
            <a:pPr marL="284950" indent="-284950">
              <a:lnSpc>
                <a:spcPts val="1579"/>
              </a:lnSpc>
              <a:buSzPct val="100000"/>
              <a:buChar char="•"/>
            </a:pPr>
            <a:r>
              <a:rPr lang="en-US" sz="997" dirty="0">
                <a:solidFill>
                  <a:srgbClr val="5B5F71"/>
                </a:solidFill>
                <a:latin typeface="Instrument Sans Medium" pitchFamily="34" charset="0"/>
                <a:ea typeface="Instrument Sans Medium" pitchFamily="34" charset="-122"/>
                <a:cs typeface="Instrument Sans Medium" pitchFamily="34" charset="-120"/>
              </a:rPr>
              <a:t>Per‑grid accuracy analysis</a:t>
            </a:r>
            <a:endParaRPr lang="en-US" sz="997" dirty="0"/>
          </a:p>
        </p:txBody>
      </p:sp>
    </p:spTree>
    <p:extLst>
      <p:ext uri="{BB962C8B-B14F-4D97-AF65-F5344CB8AC3E}">
        <p14:creationId xmlns:p14="http://schemas.microsoft.com/office/powerpoint/2010/main" val="3446203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SSM Accelerator Design for MIMO Indoor Localiztion</a:t>
            </a:r>
          </a:p>
        </p:txBody>
      </p:sp>
      <p:sp>
        <p:nvSpPr>
          <p:cNvPr id="15" name="副标题 14"/>
          <p:cNvSpPr>
            <a:spLocks noGrp="1"/>
          </p:cNvSpPr>
          <p:nvPr>
            <p:ph type="subTitle" idx="1"/>
          </p:nvPr>
        </p:nvSpPr>
        <p:spPr/>
        <p:txBody>
          <a:bodyPr/>
          <a:lstStyle/>
          <a:p>
            <a:r>
              <a:rPr lang="en-US" altLang="zh-CN" dirty="0"/>
              <a:t>Shengjie Chen</a:t>
            </a:r>
          </a:p>
        </p:txBody>
      </p:sp>
      <p:sp>
        <p:nvSpPr>
          <p:cNvPr id="4" name="Slide Number Placeholder 3"/>
          <p:cNvSpPr>
            <a:spLocks noGrp="1"/>
          </p:cNvSpPr>
          <p:nvPr>
            <p:ph type="sldNum" sz="quarter" idx="4294967295"/>
          </p:nvPr>
        </p:nvSpPr>
        <p:spPr>
          <a:xfrm>
            <a:off x="0" y="6356985"/>
            <a:ext cx="2743200" cy="365125"/>
          </a:xfrm>
        </p:spPr>
        <p:txBody>
          <a:bodyPr/>
          <a:lstStyle/>
          <a:p>
            <a:r>
              <a:rPr lang="en-US" altLang="ko-KR" dirty="0"/>
              <a:t>1</a:t>
            </a:r>
            <a:endParaRPr lang="ko-KR"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16385"/>
            <p:custDataLst>
              <p:tags r:id="rId2"/>
            </p:custDataLst>
          </p:nvPr>
        </p:nvSpPr>
        <p:spPr>
          <a:xfrm>
            <a:off x="608552" y="401743"/>
            <a:ext cx="10953940" cy="607907"/>
          </a:xfrm>
        </p:spPr>
        <p:txBody>
          <a:bodyPr>
            <a:noAutofit/>
          </a:bodyPr>
          <a:lstStyle/>
          <a:p>
            <a:r>
              <a:rPr lang="en-US" altLang="zh-CN" b="1" dirty="0"/>
              <a:t>Contents</a:t>
            </a:r>
          </a:p>
        </p:txBody>
      </p:sp>
      <p:sp>
        <p:nvSpPr>
          <p:cNvPr id="5" name="文本占位符 4"/>
          <p:cNvSpPr>
            <a:spLocks noGrp="1"/>
          </p:cNvSpPr>
          <p:nvPr>
            <p:ph type="body" idx="16386"/>
            <p:custDataLst>
              <p:tags r:id="rId3"/>
            </p:custDataLst>
          </p:nvPr>
        </p:nvSpPr>
        <p:spPr>
          <a:xfrm>
            <a:off x="755650" y="1439545"/>
            <a:ext cx="10805160" cy="4930140"/>
          </a:xfrm>
        </p:spPr>
        <p:txBody>
          <a:bodyPr>
            <a:normAutofit/>
          </a:bodyPr>
          <a:lstStyle/>
          <a:p>
            <a:pPr>
              <a:buFont typeface="Wingdings" panose="05000000000000000000" charset="0"/>
            </a:pPr>
            <a:r>
              <a:rPr lang="en-US" altLang="zh-CN" sz="2400" b="1" dirty="0"/>
              <a:t>1. Background</a:t>
            </a:r>
          </a:p>
          <a:p>
            <a:pPr lvl="1">
              <a:buFont typeface="Wingdings" panose="05000000000000000000" charset="0"/>
              <a:buChar char="Ø"/>
            </a:pPr>
            <a:r>
              <a:rPr lang="en-US" altLang="zh-CN" sz="2200" dirty="0">
                <a:solidFill>
                  <a:schemeClr val="tx1"/>
                </a:solidFill>
                <a:latin typeface="Arial" panose="020B0604020202020204" pitchFamily="34" charset="0"/>
                <a:cs typeface="Arial" panose="020B0604020202020204" pitchFamily="34" charset="0"/>
                <a:sym typeface="+mn-ea"/>
              </a:rPr>
              <a:t>Why use Mamba</a:t>
            </a:r>
            <a:endParaRPr lang="en-US" altLang="zh-CN" sz="2200" dirty="0">
              <a:solidFill>
                <a:schemeClr val="tx1"/>
              </a:solidFill>
              <a:latin typeface="Arial" panose="020B0604020202020204" pitchFamily="34" charset="0"/>
              <a:cs typeface="Arial" panose="020B0604020202020204" pitchFamily="34" charset="0"/>
            </a:endParaRPr>
          </a:p>
          <a:p>
            <a:pPr lvl="1">
              <a:buFont typeface="Wingdings" panose="05000000000000000000" charset="0"/>
              <a:buChar char="Ø"/>
            </a:pPr>
            <a:r>
              <a:rPr lang="en-US" altLang="zh-CN" sz="2200" dirty="0">
                <a:solidFill>
                  <a:schemeClr val="tx1"/>
                </a:solidFill>
                <a:latin typeface="Arial" panose="020B0604020202020204" pitchFamily="34" charset="0"/>
                <a:cs typeface="Arial" panose="020B0604020202020204" pitchFamily="34" charset="0"/>
                <a:sym typeface="+mn-ea"/>
              </a:rPr>
              <a:t>Why SSM acceleration is vital</a:t>
            </a:r>
          </a:p>
          <a:p>
            <a:pPr marL="457200" lvl="1" indent="0">
              <a:buFont typeface="Wingdings" panose="05000000000000000000" charset="0"/>
              <a:buNone/>
            </a:pPr>
            <a:r>
              <a:rPr lang="en-US" altLang="zh-CN" sz="2000" b="1" dirty="0">
                <a:noFill/>
              </a:rPr>
              <a:t>1</a:t>
            </a:r>
          </a:p>
          <a:p>
            <a:pPr>
              <a:buFont typeface="Wingdings" panose="05000000000000000000" charset="0"/>
            </a:pPr>
            <a:r>
              <a:rPr lang="en-US" altLang="zh-CN" sz="2400" b="1" dirty="0"/>
              <a:t>2. Hardware Architecture</a:t>
            </a:r>
          </a:p>
          <a:p>
            <a:pPr lvl="1">
              <a:buFont typeface="Wingdings" panose="05000000000000000000" charset="0"/>
              <a:buChar char="Ø"/>
            </a:pPr>
            <a:r>
              <a:rPr lang="en-US" altLang="zh-CN" dirty="0">
                <a:solidFill>
                  <a:schemeClr val="tx1"/>
                </a:solidFill>
                <a:latin typeface="Arial" panose="020B0604020202020204" pitchFamily="34" charset="0"/>
                <a:cs typeface="Arial" panose="020B0604020202020204" pitchFamily="34" charset="0"/>
                <a:sym typeface="+mn-ea"/>
              </a:rPr>
              <a:t>Trade-off 1: MAC Architecture Selection </a:t>
            </a:r>
            <a:r>
              <a:rPr lang="en-US" altLang="zh-CN" dirty="0">
                <a:solidFill>
                  <a:schemeClr val="tx1"/>
                </a:solidFill>
                <a:latin typeface="Arial" panose="020B0604020202020204" pitchFamily="34" charset="0"/>
                <a:cs typeface="Arial" panose="020B0604020202020204" pitchFamily="34" charset="0"/>
              </a:rPr>
              <a:t> </a:t>
            </a:r>
          </a:p>
          <a:p>
            <a:pPr lvl="1">
              <a:buFont typeface="Wingdings" panose="05000000000000000000" charset="0"/>
              <a:buChar char="Ø"/>
            </a:pPr>
            <a:r>
              <a:rPr lang="en-US" altLang="zh-CN" dirty="0">
                <a:solidFill>
                  <a:schemeClr val="tx1"/>
                </a:solidFill>
                <a:latin typeface="Arial" panose="020B0604020202020204" pitchFamily="34" charset="0"/>
                <a:cs typeface="Arial" panose="020B0604020202020204" pitchFamily="34" charset="0"/>
                <a:sym typeface="+mn-ea"/>
              </a:rPr>
              <a:t>Trade-off 2: Memory Selection - </a:t>
            </a:r>
            <a:r>
              <a:rPr lang="en-US" dirty="0">
                <a:solidFill>
                  <a:schemeClr val="tx1"/>
                </a:solidFill>
                <a:sym typeface="+mn-ea"/>
              </a:rPr>
              <a:t>Single port vs. Dual Port</a:t>
            </a:r>
          </a:p>
          <a:p>
            <a:pPr lvl="1">
              <a:buFont typeface="Wingdings" panose="05000000000000000000" charset="0"/>
              <a:buChar char="Ø"/>
            </a:pPr>
            <a:r>
              <a:rPr lang="en-US" altLang="zh-CN" dirty="0">
                <a:solidFill>
                  <a:schemeClr val="tx1"/>
                </a:solidFill>
                <a:latin typeface="Arial" panose="020B0604020202020204" pitchFamily="34" charset="0"/>
                <a:cs typeface="Arial" panose="020B0604020202020204" pitchFamily="34" charset="0"/>
                <a:sym typeface="+mn-ea"/>
              </a:rPr>
              <a:t>Trade-off 2: Resource vs. Latency - </a:t>
            </a:r>
            <a:r>
              <a:rPr lang="en-US" altLang="zh-CN" dirty="0">
                <a:solidFill>
                  <a:schemeClr val="tx1"/>
                </a:solidFill>
                <a:sym typeface="+mn-ea"/>
              </a:rPr>
              <a:t>Reconfigurable vs. Fine-grained pipeline</a:t>
            </a:r>
          </a:p>
          <a:p>
            <a:pPr lvl="1">
              <a:buFont typeface="Wingdings" panose="05000000000000000000" charset="0"/>
              <a:buChar char="Ø"/>
            </a:pPr>
            <a:endParaRPr lang="en-US" altLang="zh-CN" b="1" dirty="0">
              <a:solidFill>
                <a:schemeClr val="tx1"/>
              </a:solidFill>
              <a:latin typeface="Arial" panose="020B0604020202020204" pitchFamily="34" charset="0"/>
              <a:cs typeface="Arial" panose="020B0604020202020204" pitchFamily="34" charset="0"/>
            </a:endParaRPr>
          </a:p>
          <a:p>
            <a:pPr>
              <a:buFont typeface="Wingdings" panose="05000000000000000000" charset="0"/>
            </a:pPr>
            <a:r>
              <a:rPr lang="en-US" altLang="zh-CN" sz="2400" b="1" dirty="0"/>
              <a:t>3. Results</a:t>
            </a:r>
          </a:p>
          <a:p>
            <a:pPr lvl="1" algn="l">
              <a:buSzTx/>
              <a:buFont typeface="Wingdings" panose="05000000000000000000" charset="0"/>
              <a:buChar char="Ø"/>
            </a:pPr>
            <a:r>
              <a:rPr lang="en-US" altLang="zh-CN" sz="2200" dirty="0">
                <a:solidFill>
                  <a:schemeClr val="tx1"/>
                </a:solidFill>
                <a:latin typeface="Arial" panose="020B0604020202020204" pitchFamily="34" charset="0"/>
                <a:cs typeface="Arial" panose="020B0604020202020204" pitchFamily="34" charset="0"/>
              </a:rPr>
              <a:t>Utiization, Frequency and Power</a:t>
            </a:r>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 Why use Mamba</a:t>
            </a:r>
          </a:p>
        </p:txBody>
      </p:sp>
      <p:sp>
        <p:nvSpPr>
          <p:cNvPr id="8" name="文本框 7"/>
          <p:cNvSpPr txBox="1"/>
          <p:nvPr/>
        </p:nvSpPr>
        <p:spPr>
          <a:xfrm>
            <a:off x="510540" y="1049655"/>
            <a:ext cx="4072890" cy="398780"/>
          </a:xfrm>
          <a:prstGeom prst="rect">
            <a:avLst/>
          </a:prstGeom>
          <a:noFill/>
        </p:spPr>
        <p:txBody>
          <a:bodyPr wrap="square" rtlCol="0">
            <a:spAutoFit/>
          </a:bodyPr>
          <a:lstStyle/>
          <a:p>
            <a:r>
              <a:rPr lang="en-US" altLang="zh-CN" sz="2000" b="1" dirty="0"/>
              <a:t>Mamba is a State Space Model</a:t>
            </a:r>
          </a:p>
        </p:txBody>
      </p:sp>
      <p:sp>
        <p:nvSpPr>
          <p:cNvPr id="6" name="文本框 5"/>
          <p:cNvSpPr txBox="1"/>
          <p:nvPr/>
        </p:nvSpPr>
        <p:spPr>
          <a:xfrm>
            <a:off x="549910" y="1448435"/>
            <a:ext cx="5308600" cy="645160"/>
          </a:xfrm>
          <a:prstGeom prst="rect">
            <a:avLst/>
          </a:prstGeom>
          <a:noFill/>
        </p:spPr>
        <p:txBody>
          <a:bodyPr wrap="square" rtlCol="0">
            <a:spAutoFit/>
          </a:bodyPr>
          <a:lstStyle/>
          <a:p>
            <a:r>
              <a:rPr lang="en-US" altLang="zh-CN" dirty="0"/>
              <a:t>Using hidden states to </a:t>
            </a:r>
            <a:r>
              <a:rPr lang="en-US" altLang="zh-CN" b="1" dirty="0">
                <a:solidFill>
                  <a:srgbClr val="FF0000"/>
                </a:solidFill>
              </a:rPr>
              <a:t>store historical information</a:t>
            </a:r>
            <a:r>
              <a:rPr lang="en-US" altLang="zh-CN" dirty="0"/>
              <a:t> and process sequences with recursive </a:t>
            </a:r>
            <a:r>
              <a:rPr lang="en-US" altLang="zh-CN" b="1" dirty="0">
                <a:solidFill>
                  <a:srgbClr val="FF0000"/>
                </a:solidFill>
              </a:rPr>
              <a:t>updates. </a:t>
            </a:r>
          </a:p>
        </p:txBody>
      </p:sp>
      <p:pic>
        <p:nvPicPr>
          <p:cNvPr id="7" name="图片 6"/>
          <p:cNvPicPr>
            <a:picLocks noChangeAspect="1"/>
          </p:cNvPicPr>
          <p:nvPr/>
        </p:nvPicPr>
        <p:blipFill>
          <a:blip r:embed="rId2"/>
          <a:stretch>
            <a:fillRect/>
          </a:stretch>
        </p:blipFill>
        <p:spPr>
          <a:xfrm>
            <a:off x="695325" y="2370455"/>
            <a:ext cx="2167890" cy="762000"/>
          </a:xfrm>
          <a:prstGeom prst="rect">
            <a:avLst/>
          </a:prstGeom>
        </p:spPr>
      </p:pic>
      <p:sp>
        <p:nvSpPr>
          <p:cNvPr id="10" name="文本框 9"/>
          <p:cNvSpPr txBox="1"/>
          <p:nvPr/>
        </p:nvSpPr>
        <p:spPr>
          <a:xfrm>
            <a:off x="6674485" y="1080135"/>
            <a:ext cx="4057015" cy="368300"/>
          </a:xfrm>
          <a:prstGeom prst="rect">
            <a:avLst/>
          </a:prstGeom>
          <a:noFill/>
        </p:spPr>
        <p:txBody>
          <a:bodyPr wrap="square" rtlCol="0">
            <a:spAutoFit/>
          </a:bodyPr>
          <a:lstStyle/>
          <a:p>
            <a:r>
              <a:rPr lang="en-US" altLang="zh-CN" b="1" dirty="0"/>
              <a:t>MIMO localization using Radio data</a:t>
            </a:r>
          </a:p>
        </p:txBody>
      </p:sp>
      <p:sp>
        <p:nvSpPr>
          <p:cNvPr id="11" name="文本框 10"/>
          <p:cNvSpPr txBox="1"/>
          <p:nvPr/>
        </p:nvSpPr>
        <p:spPr>
          <a:xfrm>
            <a:off x="6707505" y="1448435"/>
            <a:ext cx="4943475" cy="645160"/>
          </a:xfrm>
          <a:prstGeom prst="rect">
            <a:avLst/>
          </a:prstGeom>
          <a:noFill/>
        </p:spPr>
        <p:txBody>
          <a:bodyPr wrap="square" rtlCol="0">
            <a:spAutoFit/>
          </a:bodyPr>
          <a:lstStyle/>
          <a:p>
            <a:r>
              <a:rPr lang="en-US" altLang="zh-CN" dirty="0"/>
              <a:t>Position Estimation on Continuous Trajectories</a:t>
            </a:r>
          </a:p>
          <a:p>
            <a:r>
              <a:rPr lang="en-US" altLang="zh-CN" b="1" dirty="0">
                <a:solidFill>
                  <a:srgbClr val="FF0000"/>
                </a:solidFill>
              </a:rPr>
              <a:t>Time-related + Space-related</a:t>
            </a:r>
          </a:p>
        </p:txBody>
      </p:sp>
      <p:pic>
        <p:nvPicPr>
          <p:cNvPr id="12" name="图片 11"/>
          <p:cNvPicPr>
            <a:picLocks noChangeAspect="1"/>
          </p:cNvPicPr>
          <p:nvPr/>
        </p:nvPicPr>
        <p:blipFill>
          <a:blip r:embed="rId3"/>
          <a:stretch>
            <a:fillRect/>
          </a:stretch>
        </p:blipFill>
        <p:spPr>
          <a:xfrm>
            <a:off x="6911340" y="2288540"/>
            <a:ext cx="4010025" cy="2828925"/>
          </a:xfrm>
          <a:prstGeom prst="rect">
            <a:avLst/>
          </a:prstGeom>
        </p:spPr>
      </p:pic>
      <p:sp>
        <p:nvSpPr>
          <p:cNvPr id="13" name="文本框 12"/>
          <p:cNvSpPr txBox="1"/>
          <p:nvPr/>
        </p:nvSpPr>
        <p:spPr>
          <a:xfrm>
            <a:off x="549910" y="3519170"/>
            <a:ext cx="5356860" cy="2030095"/>
          </a:xfrm>
          <a:prstGeom prst="rect">
            <a:avLst/>
          </a:prstGeom>
          <a:noFill/>
        </p:spPr>
        <p:txBody>
          <a:bodyPr wrap="square" rtlCol="0">
            <a:spAutoFit/>
          </a:bodyPr>
          <a:lstStyle/>
          <a:p>
            <a:pPr marL="285750" indent="-285750">
              <a:buFont typeface="Wingdings" panose="05000000000000000000" charset="0"/>
              <a:buChar char="Ø"/>
            </a:pPr>
            <a:r>
              <a:rPr lang="en-US" altLang="zh-CN" b="1" dirty="0"/>
              <a:t>Good temporal continuity: </a:t>
            </a:r>
            <a:r>
              <a:rPr lang="en-US" altLang="zh-CN" dirty="0"/>
              <a:t>Naturally encode the “previous-time-step position/channel evolution” into the state hk </a:t>
            </a:r>
          </a:p>
          <a:p>
            <a:pPr marL="285750" indent="-285750">
              <a:buFont typeface="Wingdings" panose="05000000000000000000" charset="0"/>
              <a:buChar char="Ø"/>
            </a:pPr>
            <a:r>
              <a:rPr lang="en-US" altLang="zh-CN" b="1" dirty="0"/>
              <a:t>Low complexity:</a:t>
            </a:r>
            <a:r>
              <a:rPr lang="en-US" altLang="zh-CN" dirty="0"/>
              <a:t> Transformer's self-attention inherently requires considering </a:t>
            </a:r>
            <a:r>
              <a:rPr lang="en-US" altLang="zh-CN" b="1" dirty="0">
                <a:solidFill>
                  <a:srgbClr val="FF0000"/>
                </a:solidFill>
              </a:rPr>
              <a:t>the entire sequence history</a:t>
            </a:r>
            <a:r>
              <a:rPr lang="en-US" altLang="zh-CN" dirty="0"/>
              <a:t> over length L, whereas Mamba's scan only needs the state from the </a:t>
            </a:r>
            <a:r>
              <a:rPr lang="en-US" altLang="zh-CN" b="1" dirty="0">
                <a:solidFill>
                  <a:srgbClr val="FF0000"/>
                </a:solidFill>
              </a:rPr>
              <a:t>previous step.</a:t>
            </a:r>
          </a:p>
        </p:txBody>
      </p:sp>
      <p:sp>
        <p:nvSpPr>
          <p:cNvPr id="14" name="文本框 13"/>
          <p:cNvSpPr txBox="1"/>
          <p:nvPr/>
        </p:nvSpPr>
        <p:spPr>
          <a:xfrm>
            <a:off x="510540" y="5820410"/>
            <a:ext cx="10824845" cy="535940"/>
          </a:xfrm>
          <a:prstGeom prst="rect">
            <a:avLst/>
          </a:prstGeom>
          <a:noFill/>
        </p:spPr>
        <p:txBody>
          <a:bodyPr wrap="square" rtlCol="0">
            <a:noAutofit/>
          </a:bodyPr>
          <a:lstStyle/>
          <a:p>
            <a:r>
              <a:rPr lang="en-US" altLang="zh-CN" sz="1400" i="1" dirty="0">
                <a:solidFill>
                  <a:schemeClr val="bg1">
                    <a:lumMod val="50000"/>
                  </a:schemeClr>
                </a:solidFill>
              </a:rPr>
              <a:t>G. Tian, I. Yaman, M. Sandra, X. Cai, L. Liu and F. Tufvesson, "Deep-Learning-Based High-Precision Localization With Massive MIMO," in IEEE Transactions on Machine Learning in Communications and Networking, vol. 2, pp. 19-33, 2024, doi: 10.1109/TMLCN.2023.3334712.</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Background - Why SSM Acceleration is Vital</a:t>
            </a:r>
            <a:endParaRPr lang="en-US" dirty="0"/>
          </a:p>
        </p:txBody>
      </p:sp>
      <p:sp>
        <p:nvSpPr>
          <p:cNvPr id="8" name="文本框 7"/>
          <p:cNvSpPr txBox="1"/>
          <p:nvPr/>
        </p:nvSpPr>
        <p:spPr>
          <a:xfrm>
            <a:off x="510540" y="1049655"/>
            <a:ext cx="3298190" cy="398780"/>
          </a:xfrm>
          <a:prstGeom prst="rect">
            <a:avLst/>
          </a:prstGeom>
          <a:noFill/>
        </p:spPr>
        <p:txBody>
          <a:bodyPr wrap="square" rtlCol="0">
            <a:spAutoFit/>
          </a:bodyPr>
          <a:lstStyle/>
          <a:p>
            <a:r>
              <a:rPr lang="en-US" altLang="zh-CN" sz="2000" b="1" dirty="0"/>
              <a:t>SMM dataflow =&gt; Calculation</a:t>
            </a:r>
          </a:p>
        </p:txBody>
      </p:sp>
      <p:pic>
        <p:nvPicPr>
          <p:cNvPr id="3" name="图片 2"/>
          <p:cNvPicPr>
            <a:picLocks noChangeAspect="1"/>
          </p:cNvPicPr>
          <p:nvPr/>
        </p:nvPicPr>
        <p:blipFill>
          <a:blip r:embed="rId2"/>
          <a:stretch>
            <a:fillRect/>
          </a:stretch>
        </p:blipFill>
        <p:spPr>
          <a:xfrm>
            <a:off x="603250" y="1448435"/>
            <a:ext cx="3197225" cy="4986020"/>
          </a:xfrm>
          <a:prstGeom prst="rect">
            <a:avLst/>
          </a:prstGeom>
        </p:spPr>
      </p:pic>
      <p:sp>
        <p:nvSpPr>
          <p:cNvPr id="5" name="圆角矩形 4"/>
          <p:cNvSpPr/>
          <p:nvPr/>
        </p:nvSpPr>
        <p:spPr>
          <a:xfrm>
            <a:off x="738505" y="3404870"/>
            <a:ext cx="1538605" cy="1955800"/>
          </a:xfrm>
          <a:prstGeom prst="roundRect">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pic>
        <p:nvPicPr>
          <p:cNvPr id="19" name="图片 18"/>
          <p:cNvPicPr>
            <a:picLocks noChangeAspect="1"/>
          </p:cNvPicPr>
          <p:nvPr/>
        </p:nvPicPr>
        <p:blipFill>
          <a:blip r:embed="rId3"/>
          <a:stretch>
            <a:fillRect/>
          </a:stretch>
        </p:blipFill>
        <p:spPr>
          <a:xfrm>
            <a:off x="4584065" y="1117600"/>
            <a:ext cx="4733290" cy="2559685"/>
          </a:xfrm>
          <a:prstGeom prst="rect">
            <a:avLst/>
          </a:prstGeom>
        </p:spPr>
      </p:pic>
      <p:sp>
        <p:nvSpPr>
          <p:cNvPr id="23" name="文本框 22"/>
          <p:cNvSpPr txBox="1"/>
          <p:nvPr/>
        </p:nvSpPr>
        <p:spPr>
          <a:xfrm>
            <a:off x="10092690" y="2493010"/>
            <a:ext cx="1404620" cy="368300"/>
          </a:xfrm>
          <a:prstGeom prst="rect">
            <a:avLst/>
          </a:prstGeom>
          <a:noFill/>
        </p:spPr>
        <p:txBody>
          <a:bodyPr wrap="square" rtlCol="0">
            <a:spAutoFit/>
          </a:bodyPr>
          <a:lstStyle/>
          <a:p>
            <a:r>
              <a:rPr lang="en-US" altLang="zh-CN" b="1" dirty="0"/>
              <a:t>EWM + EWA</a:t>
            </a:r>
          </a:p>
        </p:txBody>
      </p:sp>
      <p:sp>
        <p:nvSpPr>
          <p:cNvPr id="25" name="文本框 24"/>
          <p:cNvSpPr txBox="1"/>
          <p:nvPr/>
        </p:nvSpPr>
        <p:spPr>
          <a:xfrm>
            <a:off x="10134600" y="3308985"/>
            <a:ext cx="1404620" cy="368300"/>
          </a:xfrm>
          <a:prstGeom prst="rect">
            <a:avLst/>
          </a:prstGeom>
          <a:noFill/>
        </p:spPr>
        <p:txBody>
          <a:bodyPr wrap="square" rtlCol="0">
            <a:spAutoFit/>
          </a:bodyPr>
          <a:lstStyle/>
          <a:p>
            <a:r>
              <a:rPr lang="en-US" altLang="zh-CN" b="1" dirty="0"/>
              <a:t>EWM</a:t>
            </a:r>
          </a:p>
        </p:txBody>
      </p:sp>
      <p:pic>
        <p:nvPicPr>
          <p:cNvPr id="26" name="图片 25"/>
          <p:cNvPicPr>
            <a:picLocks noChangeAspect="1"/>
          </p:cNvPicPr>
          <p:nvPr/>
        </p:nvPicPr>
        <p:blipFill>
          <a:blip r:embed="rId4"/>
          <a:stretch>
            <a:fillRect/>
          </a:stretch>
        </p:blipFill>
        <p:spPr>
          <a:xfrm>
            <a:off x="4075430" y="3677285"/>
            <a:ext cx="5906135" cy="2450465"/>
          </a:xfrm>
          <a:prstGeom prst="rect">
            <a:avLst/>
          </a:prstGeom>
        </p:spPr>
      </p:pic>
      <p:sp>
        <p:nvSpPr>
          <p:cNvPr id="27" name="圆角矩形 26"/>
          <p:cNvSpPr/>
          <p:nvPr/>
        </p:nvSpPr>
        <p:spPr>
          <a:xfrm>
            <a:off x="4119880" y="4708525"/>
            <a:ext cx="3837305" cy="280670"/>
          </a:xfrm>
          <a:prstGeom prst="roundRect">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28" name="文本框 27"/>
          <p:cNvSpPr txBox="1"/>
          <p:nvPr/>
        </p:nvSpPr>
        <p:spPr>
          <a:xfrm>
            <a:off x="8667115" y="4620895"/>
            <a:ext cx="3693160" cy="645160"/>
          </a:xfrm>
          <a:prstGeom prst="rect">
            <a:avLst/>
          </a:prstGeom>
          <a:noFill/>
        </p:spPr>
        <p:txBody>
          <a:bodyPr wrap="square" rtlCol="0">
            <a:spAutoFit/>
          </a:bodyPr>
          <a:lstStyle/>
          <a:p>
            <a:r>
              <a:rPr lang="en-US" altLang="zh-CN" b="1" dirty="0">
                <a:solidFill>
                  <a:srgbClr val="C00000"/>
                </a:solidFill>
              </a:rPr>
              <a:t>SSM is the most time-consuming part in Mamba</a:t>
            </a:r>
          </a:p>
        </p:txBody>
      </p:sp>
      <p:sp>
        <p:nvSpPr>
          <p:cNvPr id="29" name="文本框 28"/>
          <p:cNvSpPr txBox="1"/>
          <p:nvPr/>
        </p:nvSpPr>
        <p:spPr>
          <a:xfrm>
            <a:off x="10100945" y="1807210"/>
            <a:ext cx="1404620" cy="368300"/>
          </a:xfrm>
          <a:prstGeom prst="rect">
            <a:avLst/>
          </a:prstGeom>
          <a:noFill/>
        </p:spPr>
        <p:txBody>
          <a:bodyPr wrap="square" rtlCol="0">
            <a:spAutoFit/>
          </a:bodyPr>
          <a:lstStyle/>
          <a:p>
            <a:r>
              <a:rPr lang="en-US" altLang="zh-CN" b="1" dirty="0"/>
              <a:t>MAC</a:t>
            </a:r>
          </a:p>
        </p:txBody>
      </p:sp>
      <p:sp>
        <p:nvSpPr>
          <p:cNvPr id="31" name="文本框 30"/>
          <p:cNvSpPr txBox="1"/>
          <p:nvPr/>
        </p:nvSpPr>
        <p:spPr>
          <a:xfrm>
            <a:off x="2346960" y="4252595"/>
            <a:ext cx="628650" cy="368300"/>
          </a:xfrm>
          <a:prstGeom prst="rect">
            <a:avLst/>
          </a:prstGeom>
          <a:noFill/>
        </p:spPr>
        <p:txBody>
          <a:bodyPr wrap="square" rtlCol="0">
            <a:spAutoFit/>
          </a:bodyPr>
          <a:lstStyle/>
          <a:p>
            <a:r>
              <a:rPr lang="en-US" altLang="zh-CN" b="1" dirty="0">
                <a:solidFill>
                  <a:srgbClr val="C00000"/>
                </a:solidFill>
                <a:sym typeface="+mn-ea"/>
              </a:rPr>
              <a:t>SSM</a:t>
            </a: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Mamba SSM Design - Architecture</a:t>
            </a:r>
          </a:p>
        </p:txBody>
      </p:sp>
      <p:pic>
        <p:nvPicPr>
          <p:cNvPr id="6" name="图片 5" descr="archi"/>
          <p:cNvPicPr>
            <a:picLocks noChangeAspect="1"/>
          </p:cNvPicPr>
          <p:nvPr/>
        </p:nvPicPr>
        <p:blipFill>
          <a:blip r:embed="rId2"/>
          <a:stretch>
            <a:fillRect/>
          </a:stretch>
        </p:blipFill>
        <p:spPr>
          <a:xfrm>
            <a:off x="1667510" y="1232535"/>
            <a:ext cx="8835390" cy="4823460"/>
          </a:xfrm>
          <a:prstGeom prst="rect">
            <a:avLst/>
          </a:prstGeom>
        </p:spPr>
      </p:pic>
      <p:sp>
        <p:nvSpPr>
          <p:cNvPr id="7" name="文本框 6"/>
          <p:cNvSpPr txBox="1"/>
          <p:nvPr/>
        </p:nvSpPr>
        <p:spPr>
          <a:xfrm>
            <a:off x="7433945" y="2243455"/>
            <a:ext cx="1481455" cy="337185"/>
          </a:xfrm>
          <a:prstGeom prst="rect">
            <a:avLst/>
          </a:prstGeom>
          <a:noFill/>
        </p:spPr>
        <p:txBody>
          <a:bodyPr wrap="square" rtlCol="0">
            <a:spAutoFit/>
          </a:bodyPr>
          <a:lstStyle/>
          <a:p>
            <a:r>
              <a:rPr lang="en-US" altLang="zh-CN" sz="1600" b="1" dirty="0"/>
              <a:t>Update State</a:t>
            </a:r>
          </a:p>
        </p:txBody>
      </p:sp>
      <p:sp>
        <p:nvSpPr>
          <p:cNvPr id="9" name="文本框 8"/>
          <p:cNvSpPr txBox="1"/>
          <p:nvPr/>
        </p:nvSpPr>
        <p:spPr>
          <a:xfrm>
            <a:off x="8915400" y="2243455"/>
            <a:ext cx="1320800" cy="337185"/>
          </a:xfrm>
          <a:prstGeom prst="rect">
            <a:avLst/>
          </a:prstGeom>
          <a:noFill/>
        </p:spPr>
        <p:txBody>
          <a:bodyPr wrap="square" rtlCol="0">
            <a:spAutoFit/>
          </a:bodyPr>
          <a:lstStyle/>
          <a:p>
            <a:r>
              <a:rPr lang="en-US" altLang="zh-CN" sz="1600" b="1" dirty="0"/>
              <a:t>Output Gate</a:t>
            </a:r>
          </a:p>
        </p:txBody>
      </p:sp>
      <p:sp>
        <p:nvSpPr>
          <p:cNvPr id="10" name="文本框 9"/>
          <p:cNvSpPr txBox="1"/>
          <p:nvPr/>
        </p:nvSpPr>
        <p:spPr>
          <a:xfrm>
            <a:off x="5351145" y="2780665"/>
            <a:ext cx="1481455" cy="337185"/>
          </a:xfrm>
          <a:prstGeom prst="rect">
            <a:avLst/>
          </a:prstGeom>
          <a:noFill/>
        </p:spPr>
        <p:txBody>
          <a:bodyPr wrap="square" rtlCol="0">
            <a:spAutoFit/>
          </a:bodyPr>
          <a:lstStyle/>
          <a:p>
            <a:r>
              <a:rPr lang="en-US" altLang="zh-CN" sz="1600" b="1" dirty="0"/>
              <a:t>Nonlinear layer</a:t>
            </a:r>
          </a:p>
        </p:txBody>
      </p:sp>
      <p:sp>
        <p:nvSpPr>
          <p:cNvPr id="11" name="文本框 10"/>
          <p:cNvSpPr txBox="1"/>
          <p:nvPr/>
        </p:nvSpPr>
        <p:spPr>
          <a:xfrm>
            <a:off x="3524885" y="1354455"/>
            <a:ext cx="669290" cy="337185"/>
          </a:xfrm>
          <a:prstGeom prst="rect">
            <a:avLst/>
          </a:prstGeom>
          <a:noFill/>
        </p:spPr>
        <p:txBody>
          <a:bodyPr wrap="square" rtlCol="0">
            <a:spAutoFit/>
          </a:bodyPr>
          <a:lstStyle/>
          <a:p>
            <a:r>
              <a:rPr lang="en-US" altLang="zh-CN" sz="1600" b="1" dirty="0"/>
              <a:t>MVM</a:t>
            </a:r>
          </a:p>
        </p:txBody>
      </p:sp>
      <p:cxnSp>
        <p:nvCxnSpPr>
          <p:cNvPr id="12" name="曲线连接符 11"/>
          <p:cNvCxnSpPr/>
          <p:nvPr/>
        </p:nvCxnSpPr>
        <p:spPr>
          <a:xfrm>
            <a:off x="7369175" y="3521710"/>
            <a:ext cx="352425" cy="146685"/>
          </a:xfrm>
          <a:prstGeom prst="curvedConnector3">
            <a:avLst>
              <a:gd name="adj1" fmla="val 50090"/>
            </a:avLst>
          </a:prstGeom>
          <a:ln w="3175">
            <a:solidFill>
              <a:srgbClr val="000000"/>
            </a:solidFill>
            <a:headEnd type="none"/>
            <a:tailEnd type="triangle" w="med" len="med"/>
          </a:ln>
        </p:spPr>
        <p:style>
          <a:lnRef idx="2">
            <a:schemeClr val="accent1"/>
          </a:lnRef>
          <a:fillRef idx="0">
            <a:schemeClr val="accent1"/>
          </a:fillRef>
          <a:effectRef idx="1">
            <a:schemeClr val="accent1"/>
          </a:effectRef>
          <a:fontRef idx="minor">
            <a:schemeClr val="tx1"/>
          </a:fontRef>
        </p:style>
      </p:cxnSp>
      <p:pic>
        <p:nvPicPr>
          <p:cNvPr id="13" name="图片 12"/>
          <p:cNvPicPr>
            <a:picLocks noChangeAspect="1"/>
          </p:cNvPicPr>
          <p:nvPr/>
        </p:nvPicPr>
        <p:blipFill>
          <a:blip r:embed="rId3"/>
          <a:stretch>
            <a:fillRect/>
          </a:stretch>
        </p:blipFill>
        <p:spPr>
          <a:xfrm>
            <a:off x="8540750" y="141605"/>
            <a:ext cx="3239135" cy="175133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Mamba SSM Design - MAC array design</a:t>
            </a:r>
          </a:p>
        </p:txBody>
      </p:sp>
      <p:sp>
        <p:nvSpPr>
          <p:cNvPr id="8" name="文本框 7"/>
          <p:cNvSpPr txBox="1"/>
          <p:nvPr/>
        </p:nvSpPr>
        <p:spPr>
          <a:xfrm>
            <a:off x="877570" y="1441450"/>
            <a:ext cx="3236595" cy="645160"/>
          </a:xfrm>
          <a:prstGeom prst="rect">
            <a:avLst/>
          </a:prstGeom>
          <a:noFill/>
        </p:spPr>
        <p:txBody>
          <a:bodyPr wrap="square" rtlCol="0">
            <a:spAutoFit/>
          </a:bodyPr>
          <a:lstStyle/>
          <a:p>
            <a:r>
              <a:rPr lang="en-US" altLang="zh-CN" b="1" dirty="0"/>
              <a:t>Method 1: </a:t>
            </a:r>
            <a:r>
              <a:rPr lang="en-US" altLang="zh-CN" dirty="0"/>
              <a:t>16*16 Systolic Array </a:t>
            </a:r>
            <a:r>
              <a:rPr lang="en-US" altLang="zh-CN" b="1" dirty="0">
                <a:solidFill>
                  <a:srgbClr val="C00000"/>
                </a:solidFill>
              </a:rPr>
              <a:t>fit for GEMM, bad for GEMV</a:t>
            </a:r>
          </a:p>
        </p:txBody>
      </p:sp>
      <p:sp>
        <p:nvSpPr>
          <p:cNvPr id="12" name="文本框 11"/>
          <p:cNvSpPr txBox="1"/>
          <p:nvPr/>
        </p:nvSpPr>
        <p:spPr>
          <a:xfrm>
            <a:off x="510540" y="1073150"/>
            <a:ext cx="6571615" cy="368300"/>
          </a:xfrm>
          <a:prstGeom prst="rect">
            <a:avLst/>
          </a:prstGeom>
          <a:noFill/>
        </p:spPr>
        <p:txBody>
          <a:bodyPr wrap="square" rtlCol="0">
            <a:spAutoFit/>
          </a:bodyPr>
          <a:lstStyle/>
          <a:p>
            <a:r>
              <a:rPr lang="en-US" altLang="zh-CN" b="1" dirty="0"/>
              <a:t>Goal: (256,256) * (256,1) MVM - </a:t>
            </a:r>
            <a:r>
              <a:rPr lang="en-US" altLang="zh-CN" b="1" dirty="0">
                <a:solidFill>
                  <a:srgbClr val="C00000"/>
                </a:solidFill>
              </a:rPr>
              <a:t>Total MACs=256</a:t>
            </a:r>
            <a:r>
              <a:rPr lang="en-US" altLang="en-US" b="1" dirty="0">
                <a:solidFill>
                  <a:srgbClr val="C00000"/>
                </a:solidFill>
              </a:rPr>
              <a:t>×</a:t>
            </a:r>
            <a:r>
              <a:rPr lang="en-US" altLang="zh-CN" b="1" dirty="0">
                <a:solidFill>
                  <a:srgbClr val="C00000"/>
                </a:solidFill>
              </a:rPr>
              <a:t>256=65536</a:t>
            </a:r>
          </a:p>
        </p:txBody>
      </p:sp>
      <p:sp>
        <p:nvSpPr>
          <p:cNvPr id="71" name="文本框 70"/>
          <p:cNvSpPr txBox="1"/>
          <p:nvPr/>
        </p:nvSpPr>
        <p:spPr>
          <a:xfrm>
            <a:off x="229870" y="5460365"/>
            <a:ext cx="2225040" cy="1259840"/>
          </a:xfrm>
          <a:prstGeom prst="rect">
            <a:avLst/>
          </a:prstGeom>
          <a:noFill/>
        </p:spPr>
        <p:txBody>
          <a:bodyPr wrap="square" rtlCol="0">
            <a:noAutofit/>
          </a:bodyPr>
          <a:lstStyle/>
          <a:p>
            <a:r>
              <a:rPr lang="en-US" altLang="zh-CN" dirty="0"/>
              <a:t>Each tile:</a:t>
            </a:r>
          </a:p>
          <a:p>
            <a:r>
              <a:rPr lang="en-US" altLang="zh-CN" dirty="0"/>
              <a:t>16 </a:t>
            </a:r>
            <a:r>
              <a:rPr lang="en-US" altLang="zh-CN" dirty="0">
                <a:sym typeface="+mn-ea"/>
              </a:rPr>
              <a:t>cycles calculating, (256,256)*(256,1)</a:t>
            </a:r>
            <a:endParaRPr lang="en-US" altLang="zh-CN" dirty="0"/>
          </a:p>
          <a:p>
            <a:endParaRPr lang="en-US" altLang="zh-CN" b="1" dirty="0">
              <a:solidFill>
                <a:srgbClr val="C00000"/>
              </a:solidFill>
              <a:sym typeface="+mn-ea"/>
            </a:endParaRPr>
          </a:p>
        </p:txBody>
      </p:sp>
      <p:pic>
        <p:nvPicPr>
          <p:cNvPr id="14" name="图片 13"/>
          <p:cNvPicPr>
            <a:picLocks noChangeAspect="1"/>
          </p:cNvPicPr>
          <p:nvPr/>
        </p:nvPicPr>
        <p:blipFill>
          <a:blip r:embed="rId2"/>
          <a:stretch>
            <a:fillRect/>
          </a:stretch>
        </p:blipFill>
        <p:spPr>
          <a:xfrm>
            <a:off x="877570" y="2086610"/>
            <a:ext cx="3200400" cy="3373755"/>
          </a:xfrm>
          <a:prstGeom prst="rect">
            <a:avLst/>
          </a:prstGeom>
        </p:spPr>
      </p:pic>
      <p:sp>
        <p:nvSpPr>
          <p:cNvPr id="15" name="文本框 14"/>
          <p:cNvSpPr txBox="1"/>
          <p:nvPr/>
        </p:nvSpPr>
        <p:spPr>
          <a:xfrm>
            <a:off x="2454910" y="5629275"/>
            <a:ext cx="3552190" cy="1198880"/>
          </a:xfrm>
          <a:prstGeom prst="rect">
            <a:avLst/>
          </a:prstGeom>
          <a:noFill/>
        </p:spPr>
        <p:txBody>
          <a:bodyPr wrap="square" rtlCol="0">
            <a:spAutoFit/>
          </a:bodyPr>
          <a:lstStyle/>
          <a:p>
            <a:r>
              <a:rPr lang="en-US" altLang="zh-CN" dirty="0">
                <a:sym typeface="+mn-ea"/>
              </a:rPr>
              <a:t>Min. latency In theory: 256*256/256 = 256 ccs</a:t>
            </a:r>
            <a:endParaRPr lang="zh-CN" altLang="en-US">
              <a:sym typeface="+mn-ea"/>
            </a:endParaRPr>
          </a:p>
          <a:p>
            <a:r>
              <a:rPr lang="en-US" altLang="zh-CN" dirty="0">
                <a:sym typeface="+mn-ea"/>
              </a:rPr>
              <a:t>Bandwidth: 256 w/cycle</a:t>
            </a:r>
          </a:p>
          <a:p>
            <a:r>
              <a:rPr lang="en-US" altLang="zh-CN" dirty="0">
                <a:sym typeface="+mn-ea"/>
              </a:rPr>
              <a:t> </a:t>
            </a:r>
            <a:r>
              <a:rPr lang="en-US" altLang="zh-CN" b="1" dirty="0">
                <a:solidFill>
                  <a:srgbClr val="C00000"/>
                </a:solidFill>
                <a:sym typeface="+mn-ea"/>
              </a:rPr>
              <a:t>(stuck when run implementation)   </a:t>
            </a:r>
            <a:endParaRPr lang="zh-CN" altLang="en-US"/>
          </a:p>
        </p:txBody>
      </p:sp>
      <p:sp>
        <p:nvSpPr>
          <p:cNvPr id="17" name="文本框 16"/>
          <p:cNvSpPr txBox="1"/>
          <p:nvPr/>
        </p:nvSpPr>
        <p:spPr>
          <a:xfrm>
            <a:off x="5772785" y="1386840"/>
            <a:ext cx="3645535" cy="368300"/>
          </a:xfrm>
          <a:prstGeom prst="rect">
            <a:avLst/>
          </a:prstGeom>
          <a:noFill/>
        </p:spPr>
        <p:txBody>
          <a:bodyPr wrap="square" rtlCol="0">
            <a:spAutoFit/>
          </a:bodyPr>
          <a:lstStyle/>
          <a:p>
            <a:r>
              <a:rPr lang="en-US" altLang="zh-CN" b="1" dirty="0"/>
              <a:t>Method 2:</a:t>
            </a:r>
            <a:r>
              <a:rPr lang="en-US" altLang="zh-CN" dirty="0"/>
              <a:t> 64*1 GEMV unit</a:t>
            </a:r>
            <a:endParaRPr lang="en-US" altLang="zh-CN" b="1" dirty="0">
              <a:solidFill>
                <a:srgbClr val="C00000"/>
              </a:solidFill>
            </a:endParaRPr>
          </a:p>
        </p:txBody>
      </p:sp>
      <p:sp>
        <p:nvSpPr>
          <p:cNvPr id="76" name="文本框 75"/>
          <p:cNvSpPr txBox="1"/>
          <p:nvPr/>
        </p:nvSpPr>
        <p:spPr>
          <a:xfrm>
            <a:off x="6297930" y="1755140"/>
            <a:ext cx="2755265" cy="3695700"/>
          </a:xfrm>
          <a:prstGeom prst="rect">
            <a:avLst/>
          </a:prstGeom>
          <a:noFill/>
        </p:spPr>
        <p:txBody>
          <a:bodyPr wrap="square" rtlCol="0">
            <a:noAutofit/>
          </a:bodyPr>
          <a:lstStyle/>
          <a:p>
            <a:r>
              <a:rPr lang="en-US" altLang="zh-CN" dirty="0"/>
              <a:t>Each tile:</a:t>
            </a:r>
          </a:p>
          <a:p>
            <a:r>
              <a:rPr lang="en-US" altLang="zh-CN" dirty="0">
                <a:sym typeface="+mn-ea"/>
              </a:rPr>
              <a:t>MAC:</a:t>
            </a:r>
          </a:p>
          <a:p>
            <a:r>
              <a:rPr lang="en-US" altLang="zh-CN" dirty="0"/>
              <a:t>1 </a:t>
            </a:r>
            <a:r>
              <a:rPr lang="en-US" altLang="zh-CN" dirty="0">
                <a:sym typeface="+mn-ea"/>
              </a:rPr>
              <a:t>cycles calculating</a:t>
            </a:r>
          </a:p>
          <a:p>
            <a:r>
              <a:rPr lang="en-US" altLang="zh-CN" dirty="0">
                <a:sym typeface="+mn-ea"/>
              </a:rPr>
              <a:t>(256,256)*(256,1)</a:t>
            </a:r>
            <a:endParaRPr lang="en-US" altLang="zh-CN" dirty="0"/>
          </a:p>
          <a:p>
            <a:r>
              <a:rPr lang="en-US" altLang="zh-CN" dirty="0">
                <a:sym typeface="+mn-ea"/>
              </a:rPr>
              <a:t>4*256=1024 tiles</a:t>
            </a:r>
            <a:endParaRPr lang="en-US" altLang="zh-CN" dirty="0"/>
          </a:p>
          <a:p>
            <a:endParaRPr lang="en-US" altLang="zh-CN" dirty="0"/>
          </a:p>
          <a:p>
            <a:r>
              <a:rPr lang="en-US" altLang="zh-CN" dirty="0">
                <a:sym typeface="+mn-ea"/>
              </a:rPr>
              <a:t>In total: 1024*1=1024 ccs</a:t>
            </a:r>
          </a:p>
          <a:p>
            <a:r>
              <a:rPr lang="en-US" altLang="zh-CN" dirty="0">
                <a:sym typeface="+mn-ea"/>
              </a:rPr>
              <a:t>Bandwidth: 64 weights/cycle</a:t>
            </a:r>
          </a:p>
          <a:p>
            <a:endParaRPr lang="en-US" altLang="zh-CN" b="1" dirty="0">
              <a:solidFill>
                <a:srgbClr val="C00000"/>
              </a:solidFill>
              <a:sym typeface="+mn-ea"/>
            </a:endParaRPr>
          </a:p>
          <a:p>
            <a:r>
              <a:rPr lang="en-US" altLang="zh-CN" b="1" dirty="0">
                <a:solidFill>
                  <a:srgbClr val="C00000"/>
                </a:solidFill>
                <a:sym typeface="+mn-ea"/>
              </a:rPr>
              <a:t>(works well for mvm, limited Reusability for GEMM)</a:t>
            </a:r>
          </a:p>
        </p:txBody>
      </p:sp>
      <p:pic>
        <p:nvPicPr>
          <p:cNvPr id="77" name="图片 76"/>
          <p:cNvPicPr>
            <a:picLocks noChangeAspect="1"/>
          </p:cNvPicPr>
          <p:nvPr/>
        </p:nvPicPr>
        <p:blipFill>
          <a:blip r:embed="rId3"/>
          <a:stretch>
            <a:fillRect/>
          </a:stretch>
        </p:blipFill>
        <p:spPr>
          <a:xfrm>
            <a:off x="5772785" y="1755140"/>
            <a:ext cx="521970" cy="3057525"/>
          </a:xfrm>
          <a:prstGeom prst="rect">
            <a:avLst/>
          </a:prstGeom>
        </p:spPr>
      </p:pic>
      <p:pic>
        <p:nvPicPr>
          <p:cNvPr id="78" name="图片 77"/>
          <p:cNvPicPr>
            <a:picLocks noChangeAspect="1"/>
          </p:cNvPicPr>
          <p:nvPr/>
        </p:nvPicPr>
        <p:blipFill>
          <a:blip r:embed="rId4"/>
          <a:stretch>
            <a:fillRect/>
          </a:stretch>
        </p:blipFill>
        <p:spPr>
          <a:xfrm>
            <a:off x="9066530" y="1325245"/>
            <a:ext cx="2660015" cy="4554855"/>
          </a:xfrm>
          <a:prstGeom prst="rect">
            <a:avLst/>
          </a:prstGeom>
        </p:spPr>
      </p:pic>
      <p:sp>
        <p:nvSpPr>
          <p:cNvPr id="79" name="圆角矩形 78"/>
          <p:cNvSpPr/>
          <p:nvPr/>
        </p:nvSpPr>
        <p:spPr>
          <a:xfrm>
            <a:off x="9970770" y="2585085"/>
            <a:ext cx="1007745" cy="537210"/>
          </a:xfrm>
          <a:prstGeom prst="roundRect">
            <a:avLst/>
          </a:prstGeom>
          <a:noFill/>
          <a:ln>
            <a:solidFill>
              <a:srgbClr val="C00000"/>
            </a:solidFill>
          </a:ln>
          <a:extLst>
            <a:ext uri="{909E8E84-426E-40DD-AFC4-6F175D3DCCD1}">
              <a14:hiddenFill xmlns:a14="http://schemas.microsoft.com/office/drawing/2010/main">
                <a:gradFill rotWithShape="1">
                  <a:gsLst>
                    <a:gs pos="0">
                      <a:schemeClr val="accent1">
                        <a:tint val="100000"/>
                        <a:shade val="100000"/>
                        <a:satMod val="130000"/>
                      </a:schemeClr>
                    </a:gs>
                    <a:gs pos="100000">
                      <a:schemeClr val="accent1">
                        <a:tint val="50000"/>
                        <a:shade val="100000"/>
                        <a:satMod val="350000"/>
                      </a:schemeClr>
                    </a:gs>
                  </a:gsLst>
                  <a:lin ang="16200000" scaled="0"/>
                </a:gradFill>
              </a14:hiddenFill>
            </a:ext>
          </a:extLst>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80" name="圆角矩形 79"/>
          <p:cNvSpPr/>
          <p:nvPr/>
        </p:nvSpPr>
        <p:spPr>
          <a:xfrm>
            <a:off x="9278620" y="5046345"/>
            <a:ext cx="1007745" cy="366395"/>
          </a:xfrm>
          <a:prstGeom prst="roundRect">
            <a:avLst/>
          </a:prstGeom>
          <a:noFill/>
          <a:ln>
            <a:solidFill>
              <a:srgbClr val="C00000"/>
            </a:solidFill>
          </a:ln>
          <a:extLst>
            <a:ext uri="{909E8E84-426E-40DD-AFC4-6F175D3DCCD1}">
              <a14:hiddenFill xmlns:a14="http://schemas.microsoft.com/office/drawing/2010/main">
                <a:gradFill rotWithShape="1">
                  <a:gsLst>
                    <a:gs pos="0">
                      <a:schemeClr val="accent1">
                        <a:tint val="100000"/>
                        <a:shade val="100000"/>
                        <a:satMod val="130000"/>
                      </a:schemeClr>
                    </a:gs>
                    <a:gs pos="100000">
                      <a:schemeClr val="accent1">
                        <a:tint val="50000"/>
                        <a:shade val="100000"/>
                        <a:satMod val="350000"/>
                      </a:schemeClr>
                    </a:gs>
                  </a:gsLst>
                  <a:lin ang="16200000" scaled="0"/>
                </a:gradFill>
              </a14:hiddenFill>
            </a:ext>
          </a:extLst>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81" name="圆角矩形 80"/>
          <p:cNvSpPr/>
          <p:nvPr/>
        </p:nvSpPr>
        <p:spPr>
          <a:xfrm>
            <a:off x="9066530" y="3204210"/>
            <a:ext cx="1424305" cy="1697355"/>
          </a:xfrm>
          <a:prstGeom prst="roundRect">
            <a:avLst/>
          </a:prstGeom>
          <a:noFill/>
          <a:extLst>
            <a:ext uri="{909E8E84-426E-40DD-AFC4-6F175D3DCCD1}">
              <a14:hiddenFill xmlns:a14="http://schemas.microsoft.com/office/drawing/2010/main">
                <a:gradFill rotWithShape="1">
                  <a:gsLst>
                    <a:gs pos="0">
                      <a:schemeClr val="accent1">
                        <a:tint val="100000"/>
                        <a:shade val="100000"/>
                        <a:satMod val="130000"/>
                      </a:schemeClr>
                    </a:gs>
                    <a:gs pos="100000">
                      <a:schemeClr val="accent1">
                        <a:tint val="50000"/>
                        <a:shade val="100000"/>
                        <a:satMod val="350000"/>
                      </a:schemeClr>
                    </a:gs>
                  </a:gsLst>
                  <a:lin ang="16200000" scaled="0"/>
                </a:gradFill>
              </a14:hiddenFill>
            </a:ext>
          </a:extLst>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82" name="文本框 81"/>
          <p:cNvSpPr txBox="1"/>
          <p:nvPr/>
        </p:nvSpPr>
        <p:spPr>
          <a:xfrm>
            <a:off x="11064240" y="2684145"/>
            <a:ext cx="992505" cy="338455"/>
          </a:xfrm>
          <a:prstGeom prst="rect">
            <a:avLst/>
          </a:prstGeom>
          <a:noFill/>
        </p:spPr>
        <p:txBody>
          <a:bodyPr wrap="square" rtlCol="0">
            <a:noAutofit/>
          </a:bodyPr>
          <a:lstStyle/>
          <a:p>
            <a:r>
              <a:rPr lang="en-US" altLang="zh-CN" b="1" dirty="0">
                <a:solidFill>
                  <a:srgbClr val="C00000"/>
                </a:solidFill>
              </a:rPr>
              <a:t>GEMM</a:t>
            </a:r>
          </a:p>
        </p:txBody>
      </p:sp>
      <p:sp>
        <p:nvSpPr>
          <p:cNvPr id="83" name="文本框 82"/>
          <p:cNvSpPr txBox="1"/>
          <p:nvPr/>
        </p:nvSpPr>
        <p:spPr>
          <a:xfrm>
            <a:off x="10362565" y="5121910"/>
            <a:ext cx="1043940" cy="338455"/>
          </a:xfrm>
          <a:prstGeom prst="rect">
            <a:avLst/>
          </a:prstGeom>
          <a:noFill/>
        </p:spPr>
        <p:txBody>
          <a:bodyPr wrap="square" rtlCol="0">
            <a:noAutofit/>
          </a:bodyPr>
          <a:lstStyle/>
          <a:p>
            <a:r>
              <a:rPr lang="en-US" altLang="zh-CN" b="1" dirty="0">
                <a:solidFill>
                  <a:srgbClr val="C00000"/>
                </a:solidFill>
              </a:rPr>
              <a:t>GEMM</a:t>
            </a:r>
          </a:p>
        </p:txBody>
      </p:sp>
      <p:pic>
        <p:nvPicPr>
          <p:cNvPr id="84" name="图片 83"/>
          <p:cNvPicPr>
            <a:picLocks noChangeAspect="1"/>
          </p:cNvPicPr>
          <p:nvPr/>
        </p:nvPicPr>
        <p:blipFill>
          <a:blip r:embed="rId5"/>
          <a:stretch>
            <a:fillRect/>
          </a:stretch>
        </p:blipFill>
        <p:spPr>
          <a:xfrm>
            <a:off x="6297930" y="5907405"/>
            <a:ext cx="3371850" cy="7143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Mamba SSM Design - MAC array design</a:t>
            </a:r>
            <a:endParaRPr lang="en-US" dirty="0"/>
          </a:p>
        </p:txBody>
      </p:sp>
      <p:sp>
        <p:nvSpPr>
          <p:cNvPr id="5" name="文本框 4"/>
          <p:cNvSpPr txBox="1"/>
          <p:nvPr/>
        </p:nvSpPr>
        <p:spPr>
          <a:xfrm>
            <a:off x="510540" y="1122680"/>
            <a:ext cx="4455795" cy="377825"/>
          </a:xfrm>
          <a:prstGeom prst="rect">
            <a:avLst/>
          </a:prstGeom>
          <a:noFill/>
        </p:spPr>
        <p:txBody>
          <a:bodyPr wrap="square" rtlCol="0">
            <a:noAutofit/>
          </a:bodyPr>
          <a:lstStyle/>
          <a:p>
            <a:r>
              <a:rPr lang="en-US" altLang="zh-CN" dirty="0">
                <a:sym typeface="+mn-ea"/>
              </a:rPr>
              <a:t>Method 3</a:t>
            </a:r>
            <a:r>
              <a:rPr lang="en-US" altLang="zh-CN" dirty="0"/>
              <a:t>: small parallel array (4*4) + pipeline</a:t>
            </a:r>
          </a:p>
        </p:txBody>
      </p:sp>
      <p:sp>
        <p:nvSpPr>
          <p:cNvPr id="4" name="矩形 3"/>
          <p:cNvSpPr/>
          <p:nvPr/>
        </p:nvSpPr>
        <p:spPr>
          <a:xfrm>
            <a:off x="1054735" y="1543050"/>
            <a:ext cx="617855" cy="568325"/>
          </a:xfrm>
          <a:prstGeom prst="rect">
            <a:avLst/>
          </a:prstGeom>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7" name="矩形 6"/>
          <p:cNvSpPr/>
          <p:nvPr/>
        </p:nvSpPr>
        <p:spPr>
          <a:xfrm>
            <a:off x="2125980" y="1543050"/>
            <a:ext cx="617855" cy="568325"/>
          </a:xfrm>
          <a:prstGeom prst="rect">
            <a:avLst/>
          </a:prstGeom>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8" name="矩形 7"/>
          <p:cNvSpPr/>
          <p:nvPr/>
        </p:nvSpPr>
        <p:spPr>
          <a:xfrm>
            <a:off x="3330575" y="1543050"/>
            <a:ext cx="617855" cy="568325"/>
          </a:xfrm>
          <a:prstGeom prst="rect">
            <a:avLst/>
          </a:prstGeom>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9" name="矩形 8"/>
          <p:cNvSpPr/>
          <p:nvPr/>
        </p:nvSpPr>
        <p:spPr>
          <a:xfrm>
            <a:off x="4535170" y="1543050"/>
            <a:ext cx="617855" cy="568325"/>
          </a:xfrm>
          <a:prstGeom prst="rect">
            <a:avLst/>
          </a:prstGeom>
        </p:spPr>
        <p:style>
          <a:lnRef idx="1">
            <a:schemeClr val="accent1"/>
          </a:lnRef>
          <a:fillRef idx="3">
            <a:schemeClr val="accent1"/>
          </a:fillRef>
          <a:effectRef idx="2">
            <a:schemeClr val="accent1"/>
          </a:effectRef>
          <a:fontRef idx="minor">
            <a:schemeClr val="lt1"/>
          </a:fontRef>
        </p:style>
        <p:txBody>
          <a:bodyPr/>
          <a:lstStyle/>
          <a:p>
            <a:endParaRPr lang="zh-CN" altLang="en-US"/>
          </a:p>
        </p:txBody>
      </p:sp>
      <p:graphicFrame>
        <p:nvGraphicFramePr>
          <p:cNvPr id="10" name="表格 9"/>
          <p:cNvGraphicFramePr/>
          <p:nvPr>
            <p:custDataLst>
              <p:tags r:id="rId1"/>
            </p:custDataLst>
          </p:nvPr>
        </p:nvGraphicFramePr>
        <p:xfrm>
          <a:off x="325755" y="2438400"/>
          <a:ext cx="5895975" cy="3126740"/>
        </p:xfrm>
        <a:graphic>
          <a:graphicData uri="http://schemas.openxmlformats.org/drawingml/2006/table">
            <a:tbl>
              <a:tblPr/>
              <a:tblGrid>
                <a:gridCol w="779780">
                  <a:extLst>
                    <a:ext uri="{9D8B030D-6E8A-4147-A177-3AD203B41FA5}">
                      <a16:colId xmlns:a16="http://schemas.microsoft.com/office/drawing/2014/main" val="20000"/>
                    </a:ext>
                  </a:extLst>
                </a:gridCol>
                <a:gridCol w="1042670">
                  <a:extLst>
                    <a:ext uri="{9D8B030D-6E8A-4147-A177-3AD203B41FA5}">
                      <a16:colId xmlns:a16="http://schemas.microsoft.com/office/drawing/2014/main" val="20001"/>
                    </a:ext>
                  </a:extLst>
                </a:gridCol>
                <a:gridCol w="1179195">
                  <a:extLst>
                    <a:ext uri="{9D8B030D-6E8A-4147-A177-3AD203B41FA5}">
                      <a16:colId xmlns:a16="http://schemas.microsoft.com/office/drawing/2014/main" val="20002"/>
                    </a:ext>
                  </a:extLst>
                </a:gridCol>
                <a:gridCol w="1298575">
                  <a:extLst>
                    <a:ext uri="{9D8B030D-6E8A-4147-A177-3AD203B41FA5}">
                      <a16:colId xmlns:a16="http://schemas.microsoft.com/office/drawing/2014/main" val="20003"/>
                    </a:ext>
                  </a:extLst>
                </a:gridCol>
                <a:gridCol w="1595755">
                  <a:extLst>
                    <a:ext uri="{9D8B030D-6E8A-4147-A177-3AD203B41FA5}">
                      <a16:colId xmlns:a16="http://schemas.microsoft.com/office/drawing/2014/main" val="20004"/>
                    </a:ext>
                  </a:extLst>
                </a:gridCol>
              </a:tblGrid>
              <a:tr h="244475">
                <a:tc>
                  <a:txBody>
                    <a:bodyPr/>
                    <a:lstStyle/>
                    <a:p>
                      <a:pPr algn="l" fontAlgn="ctr"/>
                      <a:endParaRPr sz="1400" b="0" i="0" dirty="0">
                        <a:solidFill>
                          <a:srgbClr val="000000"/>
                        </a:solidFill>
                        <a:latin typeface="Arial" panose="020B0604020202020204" pitchFamily="34" charset="0"/>
                        <a:ea typeface="宋体" panose="02010600030101010101" pitchFamily="2" charset="-122"/>
                        <a:cs typeface="Arial" panose="020B0604020202020204" pitchFamily="34" charset="0"/>
                      </a:endParaRP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ARRAY1</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ARRAY2</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ARRAY3</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ARRAY4</a:t>
                      </a:r>
                    </a:p>
                  </a:txBody>
                  <a:tcPr marL="7937" marR="7937" marT="7937" marB="0" anchor="ctr">
                    <a:lnL>
                      <a:noFill/>
                    </a:lnL>
                    <a:lnR>
                      <a:noFill/>
                    </a:lnR>
                    <a:lnT>
                      <a:noFill/>
                    </a:lnT>
                    <a:lnB>
                      <a:noFill/>
                    </a:lnB>
                    <a:noFill/>
                  </a:tcPr>
                </a:tc>
                <a:extLst>
                  <a:ext uri="{0D108BD9-81ED-4DB2-BD59-A6C34878D82A}">
                    <a16:rowId xmlns:a16="http://schemas.microsoft.com/office/drawing/2014/main" val="10000"/>
                  </a:ext>
                </a:extLst>
              </a:tr>
              <a:tr h="244475">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cycle1</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B1</a:t>
                      </a:r>
                    </a:p>
                  </a:txBody>
                  <a:tcPr marL="7937" marR="7937" marT="7937" marB="0" anchor="ctr">
                    <a:lnL>
                      <a:noFill/>
                    </a:lnL>
                    <a:lnR>
                      <a:noFill/>
                    </a:lnR>
                    <a:lnT>
                      <a:noFill/>
                    </a:lnT>
                    <a:lnB>
                      <a:noFill/>
                    </a:lnB>
                    <a:noFill/>
                  </a:tcPr>
                </a:tc>
                <a:tc>
                  <a:txBody>
                    <a:bodyPr/>
                    <a:lstStyle/>
                    <a:p>
                      <a:pPr algn="l" fontAlgn="ctr"/>
                      <a:endParaRPr sz="1400" b="0" i="0" dirty="0">
                        <a:solidFill>
                          <a:srgbClr val="000000"/>
                        </a:solidFill>
                        <a:latin typeface="Arial" panose="020B0604020202020204" pitchFamily="34" charset="0"/>
                        <a:ea typeface="宋体" panose="02010600030101010101" pitchFamily="2" charset="-122"/>
                        <a:cs typeface="Arial" panose="020B0604020202020204" pitchFamily="34" charset="0"/>
                      </a:endParaRPr>
                    </a:p>
                  </a:txBody>
                  <a:tcPr marL="7937" marR="7937" marT="7937" marB="0" anchor="ctr">
                    <a:lnL>
                      <a:noFill/>
                    </a:lnL>
                    <a:lnR>
                      <a:noFill/>
                    </a:lnR>
                    <a:lnT>
                      <a:noFill/>
                    </a:lnT>
                    <a:lnB>
                      <a:noFill/>
                    </a:lnB>
                    <a:noFill/>
                  </a:tcPr>
                </a:tc>
                <a:tc>
                  <a:txBody>
                    <a:bodyPr/>
                    <a:lstStyle/>
                    <a:p>
                      <a:pPr algn="l" fontAlgn="ctr"/>
                      <a:endParaRPr sz="1400" b="0" i="0" dirty="0">
                        <a:solidFill>
                          <a:srgbClr val="000000"/>
                        </a:solidFill>
                        <a:latin typeface="Arial" panose="020B0604020202020204" pitchFamily="34" charset="0"/>
                        <a:ea typeface="宋体" panose="02010600030101010101" pitchFamily="2" charset="-122"/>
                        <a:cs typeface="Arial" panose="020B0604020202020204" pitchFamily="34" charset="0"/>
                      </a:endParaRPr>
                    </a:p>
                  </a:txBody>
                  <a:tcPr marL="7937" marR="7937" marT="7937" marB="0" anchor="ctr">
                    <a:lnL>
                      <a:noFill/>
                    </a:lnL>
                    <a:lnR>
                      <a:noFill/>
                    </a:lnR>
                    <a:lnT>
                      <a:noFill/>
                    </a:lnT>
                    <a:lnB>
                      <a:noFill/>
                    </a:lnB>
                    <a:noFill/>
                  </a:tcPr>
                </a:tc>
                <a:tc>
                  <a:txBody>
                    <a:bodyPr/>
                    <a:lstStyle/>
                    <a:p>
                      <a:pPr algn="l" fontAlgn="ctr"/>
                      <a:endParaRPr sz="1400" b="0" i="0" dirty="0">
                        <a:solidFill>
                          <a:srgbClr val="000000"/>
                        </a:solidFill>
                        <a:latin typeface="Arial" panose="020B0604020202020204" pitchFamily="34" charset="0"/>
                        <a:ea typeface="宋体" panose="02010600030101010101" pitchFamily="2" charset="-122"/>
                        <a:cs typeface="Arial" panose="020B0604020202020204" pitchFamily="34" charset="0"/>
                      </a:endParaRPr>
                    </a:p>
                  </a:txBody>
                  <a:tcPr marL="7937" marR="7937" marT="7937" marB="0" anchor="ctr">
                    <a:lnL>
                      <a:noFill/>
                    </a:lnL>
                    <a:lnR>
                      <a:noFill/>
                    </a:lnR>
                    <a:lnT>
                      <a:noFill/>
                    </a:lnT>
                    <a:lnB>
                      <a:noFill/>
                    </a:lnB>
                    <a:noFill/>
                  </a:tcPr>
                </a:tc>
                <a:extLst>
                  <a:ext uri="{0D108BD9-81ED-4DB2-BD59-A6C34878D82A}">
                    <a16:rowId xmlns:a16="http://schemas.microsoft.com/office/drawing/2014/main" val="10001"/>
                  </a:ext>
                </a:extLst>
              </a:tr>
              <a:tr h="243840">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cycle2</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B5</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B2+B1</a:t>
                      </a:r>
                    </a:p>
                  </a:txBody>
                  <a:tcPr marL="7937" marR="7937" marT="7937" marB="0" anchor="ctr">
                    <a:lnL>
                      <a:noFill/>
                    </a:lnL>
                    <a:lnR>
                      <a:noFill/>
                    </a:lnR>
                    <a:lnT>
                      <a:noFill/>
                    </a:lnT>
                    <a:lnB>
                      <a:noFill/>
                    </a:lnB>
                    <a:noFill/>
                  </a:tcPr>
                </a:tc>
                <a:tc>
                  <a:txBody>
                    <a:bodyPr/>
                    <a:lstStyle/>
                    <a:p>
                      <a:pPr algn="l" fontAlgn="ctr"/>
                      <a:endParaRPr sz="1400" b="0" i="0" dirty="0">
                        <a:solidFill>
                          <a:srgbClr val="000000"/>
                        </a:solidFill>
                        <a:latin typeface="Arial" panose="020B0604020202020204" pitchFamily="34" charset="0"/>
                        <a:ea typeface="宋体" panose="02010600030101010101" pitchFamily="2" charset="-122"/>
                        <a:cs typeface="Arial" panose="020B0604020202020204" pitchFamily="34" charset="0"/>
                      </a:endParaRPr>
                    </a:p>
                  </a:txBody>
                  <a:tcPr marL="7937" marR="7937" marT="7937" marB="0" anchor="ctr">
                    <a:lnL>
                      <a:noFill/>
                    </a:lnL>
                    <a:lnR>
                      <a:noFill/>
                    </a:lnR>
                    <a:lnT>
                      <a:noFill/>
                    </a:lnT>
                    <a:lnB>
                      <a:noFill/>
                    </a:lnB>
                    <a:noFill/>
                  </a:tcPr>
                </a:tc>
                <a:tc>
                  <a:txBody>
                    <a:bodyPr/>
                    <a:lstStyle/>
                    <a:p>
                      <a:pPr algn="l" fontAlgn="ctr"/>
                      <a:endParaRPr sz="1400" b="0" i="0" dirty="0">
                        <a:solidFill>
                          <a:srgbClr val="000000"/>
                        </a:solidFill>
                        <a:latin typeface="Arial" panose="020B0604020202020204" pitchFamily="34" charset="0"/>
                        <a:ea typeface="宋体" panose="02010600030101010101" pitchFamily="2" charset="-122"/>
                        <a:cs typeface="Arial" panose="020B0604020202020204" pitchFamily="34" charset="0"/>
                      </a:endParaRPr>
                    </a:p>
                  </a:txBody>
                  <a:tcPr marL="7937" marR="7937" marT="7937" marB="0" anchor="ctr">
                    <a:lnL>
                      <a:noFill/>
                    </a:lnL>
                    <a:lnR>
                      <a:noFill/>
                    </a:lnR>
                    <a:lnT>
                      <a:noFill/>
                    </a:lnT>
                    <a:lnB>
                      <a:noFill/>
                    </a:lnB>
                    <a:noFill/>
                  </a:tcPr>
                </a:tc>
                <a:extLst>
                  <a:ext uri="{0D108BD9-81ED-4DB2-BD59-A6C34878D82A}">
                    <a16:rowId xmlns:a16="http://schemas.microsoft.com/office/drawing/2014/main" val="10002"/>
                  </a:ext>
                </a:extLst>
              </a:tr>
              <a:tr h="244475">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cycle3</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B9</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B6+B5</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B3+B2+B1</a:t>
                      </a:r>
                    </a:p>
                  </a:txBody>
                  <a:tcPr marL="7937" marR="7937" marT="7937" marB="0" anchor="ctr">
                    <a:lnL>
                      <a:noFill/>
                    </a:lnL>
                    <a:lnR>
                      <a:noFill/>
                    </a:lnR>
                    <a:lnT>
                      <a:noFill/>
                    </a:lnT>
                    <a:lnB>
                      <a:noFill/>
                    </a:lnB>
                    <a:noFill/>
                  </a:tcPr>
                </a:tc>
                <a:tc>
                  <a:txBody>
                    <a:bodyPr/>
                    <a:lstStyle/>
                    <a:p>
                      <a:pPr algn="l" fontAlgn="ctr"/>
                      <a:endParaRPr sz="1400" b="0" i="0" dirty="0">
                        <a:solidFill>
                          <a:srgbClr val="000000"/>
                        </a:solidFill>
                        <a:latin typeface="Arial" panose="020B0604020202020204" pitchFamily="34" charset="0"/>
                        <a:ea typeface="宋体" panose="02010600030101010101" pitchFamily="2" charset="-122"/>
                        <a:cs typeface="Arial" panose="020B0604020202020204" pitchFamily="34" charset="0"/>
                      </a:endParaRPr>
                    </a:p>
                  </a:txBody>
                  <a:tcPr marL="7937" marR="7937" marT="7937" marB="0" anchor="ctr">
                    <a:lnL>
                      <a:noFill/>
                    </a:lnL>
                    <a:lnR>
                      <a:noFill/>
                    </a:lnR>
                    <a:lnT>
                      <a:noFill/>
                    </a:lnT>
                    <a:lnB>
                      <a:noFill/>
                    </a:lnB>
                    <a:noFill/>
                  </a:tcPr>
                </a:tc>
                <a:extLst>
                  <a:ext uri="{0D108BD9-81ED-4DB2-BD59-A6C34878D82A}">
                    <a16:rowId xmlns:a16="http://schemas.microsoft.com/office/drawing/2014/main" val="10003"/>
                  </a:ext>
                </a:extLst>
              </a:tr>
              <a:tr h="244475">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cycle4</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B13</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B10+B9</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B7+B6+B5</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highlight>
                            <a:srgbClr val="FFFF00"/>
                          </a:highlight>
                          <a:latin typeface="Arial" panose="020B0604020202020204" pitchFamily="34" charset="0"/>
                          <a:ea typeface="宋体" panose="02010600030101010101" pitchFamily="2" charset="-122"/>
                          <a:cs typeface="Arial" panose="020B0604020202020204" pitchFamily="34" charset="0"/>
                        </a:rPr>
                        <a:t>B4+B3+B2+B1</a:t>
                      </a:r>
                    </a:p>
                  </a:txBody>
                  <a:tcPr marL="7937" marR="7937" marT="7937" marB="0" anchor="ctr">
                    <a:lnL>
                      <a:noFill/>
                    </a:lnL>
                    <a:lnR>
                      <a:noFill/>
                    </a:lnR>
                    <a:lnT>
                      <a:noFill/>
                    </a:lnT>
                    <a:lnB>
                      <a:noFill/>
                    </a:lnB>
                    <a:noFill/>
                  </a:tcPr>
                </a:tc>
                <a:extLst>
                  <a:ext uri="{0D108BD9-81ED-4DB2-BD59-A6C34878D82A}">
                    <a16:rowId xmlns:a16="http://schemas.microsoft.com/office/drawing/2014/main" val="10004"/>
                  </a:ext>
                </a:extLst>
              </a:tr>
              <a:tr h="244475">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cycle5</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B17</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B14+B13</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B11+B10+B9</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highlight>
                            <a:srgbClr val="FFFF00"/>
                          </a:highlight>
                          <a:latin typeface="Arial" panose="020B0604020202020204" pitchFamily="34" charset="0"/>
                          <a:ea typeface="宋体" panose="02010600030101010101" pitchFamily="2" charset="-122"/>
                          <a:cs typeface="Arial" panose="020B0604020202020204" pitchFamily="34" charset="0"/>
                        </a:rPr>
                        <a:t>B8+B7+B6+B5</a:t>
                      </a:r>
                    </a:p>
                  </a:txBody>
                  <a:tcPr marL="7937" marR="7937" marT="7937" marB="0" anchor="ctr">
                    <a:lnL>
                      <a:noFill/>
                    </a:lnL>
                    <a:lnR>
                      <a:noFill/>
                    </a:lnR>
                    <a:lnT>
                      <a:noFill/>
                    </a:lnT>
                    <a:lnB>
                      <a:noFill/>
                    </a:lnB>
                    <a:noFill/>
                  </a:tcPr>
                </a:tc>
                <a:extLst>
                  <a:ext uri="{0D108BD9-81ED-4DB2-BD59-A6C34878D82A}">
                    <a16:rowId xmlns:a16="http://schemas.microsoft.com/office/drawing/2014/main" val="10005"/>
                  </a:ext>
                </a:extLst>
              </a:tr>
              <a:tr h="244475">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cycle6</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B15+B14+B13</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highlight>
                            <a:srgbClr val="FFFF00"/>
                          </a:highlight>
                          <a:latin typeface="Arial" panose="020B0604020202020204" pitchFamily="34" charset="0"/>
                          <a:ea typeface="宋体" panose="02010600030101010101" pitchFamily="2" charset="-122"/>
                          <a:cs typeface="Arial" panose="020B0604020202020204" pitchFamily="34" charset="0"/>
                        </a:rPr>
                        <a:t>B12+B11+B10+B9</a:t>
                      </a:r>
                    </a:p>
                  </a:txBody>
                  <a:tcPr marL="7937" marR="7937" marT="7937" marB="0" anchor="ctr">
                    <a:lnL>
                      <a:noFill/>
                    </a:lnL>
                    <a:lnR>
                      <a:noFill/>
                    </a:lnR>
                    <a:lnT>
                      <a:noFill/>
                    </a:lnT>
                    <a:lnB>
                      <a:noFill/>
                    </a:lnB>
                    <a:noFill/>
                  </a:tcPr>
                </a:tc>
                <a:extLst>
                  <a:ext uri="{0D108BD9-81ED-4DB2-BD59-A6C34878D82A}">
                    <a16:rowId xmlns:a16="http://schemas.microsoft.com/office/drawing/2014/main" val="10006"/>
                  </a:ext>
                </a:extLst>
              </a:tr>
              <a:tr h="244475">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cycle7</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highlight>
                            <a:srgbClr val="FFFF00"/>
                          </a:highlight>
                          <a:latin typeface="Arial" panose="020B0604020202020204" pitchFamily="34" charset="0"/>
                          <a:ea typeface="宋体" panose="02010600030101010101" pitchFamily="2" charset="-122"/>
                          <a:cs typeface="Arial" panose="020B0604020202020204" pitchFamily="34" charset="0"/>
                        </a:rPr>
                        <a:t>B16+B15+B14+B13</a:t>
                      </a:r>
                    </a:p>
                  </a:txBody>
                  <a:tcPr marL="7937" marR="7937" marT="7937" marB="0" anchor="ctr">
                    <a:lnL>
                      <a:noFill/>
                    </a:lnL>
                    <a:lnR>
                      <a:noFill/>
                    </a:lnR>
                    <a:lnT>
                      <a:noFill/>
                    </a:lnT>
                    <a:lnB>
                      <a:noFill/>
                    </a:lnB>
                    <a:noFill/>
                  </a:tcPr>
                </a:tc>
                <a:extLst>
                  <a:ext uri="{0D108BD9-81ED-4DB2-BD59-A6C34878D82A}">
                    <a16:rowId xmlns:a16="http://schemas.microsoft.com/office/drawing/2014/main" val="10007"/>
                  </a:ext>
                </a:extLst>
              </a:tr>
              <a:tr h="243840">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highlight>
                            <a:srgbClr val="FFFF00"/>
                          </a:highlight>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extLst>
                  <a:ext uri="{0D108BD9-81ED-4DB2-BD59-A6C34878D82A}">
                    <a16:rowId xmlns:a16="http://schemas.microsoft.com/office/drawing/2014/main" val="10008"/>
                  </a:ext>
                </a:extLst>
              </a:tr>
              <a:tr h="244475">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highlight>
                            <a:srgbClr val="FFFF00"/>
                          </a:highlight>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extLst>
                  <a:ext uri="{0D108BD9-81ED-4DB2-BD59-A6C34878D82A}">
                    <a16:rowId xmlns:a16="http://schemas.microsoft.com/office/drawing/2014/main" val="10009"/>
                  </a:ext>
                </a:extLst>
              </a:tr>
              <a:tr h="244475">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highlight>
                            <a:srgbClr val="FFFF00"/>
                          </a:highlight>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extLst>
                  <a:ext uri="{0D108BD9-81ED-4DB2-BD59-A6C34878D82A}">
                    <a16:rowId xmlns:a16="http://schemas.microsoft.com/office/drawing/2014/main" val="10010"/>
                  </a:ext>
                </a:extLst>
              </a:tr>
              <a:tr h="438785">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cycle19</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latin typeface="Arial" panose="020B0604020202020204" pitchFamily="34" charset="0"/>
                          <a:ea typeface="宋体" panose="02010600030101010101" pitchFamily="2" charset="-122"/>
                          <a:cs typeface="Arial" panose="020B0604020202020204" pitchFamily="34" charset="0"/>
                        </a:rPr>
                        <a:t>...</a:t>
                      </a:r>
                    </a:p>
                  </a:txBody>
                  <a:tcPr marL="7937" marR="7937" marT="7937" marB="0" anchor="ctr">
                    <a:lnL>
                      <a:noFill/>
                    </a:lnL>
                    <a:lnR>
                      <a:noFill/>
                    </a:lnR>
                    <a:lnT>
                      <a:noFill/>
                    </a:lnT>
                    <a:lnB>
                      <a:noFill/>
                    </a:lnB>
                    <a:noFill/>
                  </a:tcPr>
                </a:tc>
                <a:tc>
                  <a:txBody>
                    <a:bodyPr/>
                    <a:lstStyle/>
                    <a:p>
                      <a:pPr algn="l" fontAlgn="ctr"/>
                      <a:r>
                        <a:rPr lang="en-US" altLang="zh-CN" sz="1400" b="0" i="0" dirty="0">
                          <a:solidFill>
                            <a:srgbClr val="000000"/>
                          </a:solidFill>
                          <a:highlight>
                            <a:srgbClr val="FFFF00"/>
                          </a:highlight>
                          <a:latin typeface="Arial" panose="020B0604020202020204" pitchFamily="34" charset="0"/>
                          <a:ea typeface="宋体" panose="02010600030101010101" pitchFamily="2" charset="-122"/>
                          <a:cs typeface="Arial" panose="020B0604020202020204" pitchFamily="34" charset="0"/>
                        </a:rPr>
                        <a:t>B64+B63+B62+B61</a:t>
                      </a:r>
                    </a:p>
                  </a:txBody>
                  <a:tcPr marL="7937" marR="7937" marT="7937" marB="0" anchor="ctr">
                    <a:lnL>
                      <a:noFill/>
                    </a:lnL>
                    <a:lnR>
                      <a:noFill/>
                    </a:lnR>
                    <a:lnT>
                      <a:noFill/>
                    </a:lnT>
                    <a:lnB>
                      <a:noFill/>
                    </a:lnB>
                    <a:noFill/>
                  </a:tcPr>
                </a:tc>
                <a:extLst>
                  <a:ext uri="{0D108BD9-81ED-4DB2-BD59-A6C34878D82A}">
                    <a16:rowId xmlns:a16="http://schemas.microsoft.com/office/drawing/2014/main" val="10011"/>
                  </a:ext>
                </a:extLst>
              </a:tr>
            </a:tbl>
          </a:graphicData>
        </a:graphic>
      </p:graphicFrame>
      <p:sp>
        <p:nvSpPr>
          <p:cNvPr id="12" name="圆角矩形 11"/>
          <p:cNvSpPr/>
          <p:nvPr/>
        </p:nvSpPr>
        <p:spPr>
          <a:xfrm>
            <a:off x="325755" y="5147945"/>
            <a:ext cx="5895975" cy="417195"/>
          </a:xfrm>
          <a:prstGeom prst="roundRect">
            <a:avLst/>
          </a:prstGeom>
          <a:ln>
            <a:solidFill>
              <a:srgbClr val="C00000"/>
            </a:solidFill>
          </a:ln>
        </p:spPr>
        <p:style>
          <a:lnRef idx="3">
            <a:schemeClr val="accent1"/>
          </a:lnRef>
          <a:fillRef idx="0">
            <a:srgbClr val="FFFFFF"/>
          </a:fillRef>
          <a:effectRef idx="0">
            <a:srgbClr val="FFFFFF"/>
          </a:effectRef>
          <a:fontRef idx="minor">
            <a:schemeClr val="tx1"/>
          </a:fontRef>
        </p:style>
        <p:txBody>
          <a:bodyPr/>
          <a:lstStyle/>
          <a:p>
            <a:endParaRPr lang="zh-CN" altLang="en-US"/>
          </a:p>
        </p:txBody>
      </p:sp>
      <p:sp>
        <p:nvSpPr>
          <p:cNvPr id="13" name="文本框 12"/>
          <p:cNvSpPr txBox="1"/>
          <p:nvPr/>
        </p:nvSpPr>
        <p:spPr>
          <a:xfrm>
            <a:off x="325755" y="5751830"/>
            <a:ext cx="5679440" cy="368300"/>
          </a:xfrm>
          <a:prstGeom prst="rect">
            <a:avLst/>
          </a:prstGeom>
          <a:noFill/>
        </p:spPr>
        <p:txBody>
          <a:bodyPr wrap="square" rtlCol="0">
            <a:spAutoFit/>
          </a:bodyPr>
          <a:lstStyle/>
          <a:p>
            <a:r>
              <a:rPr lang="en-US" altLang="zh-CN" dirty="0"/>
              <a:t>at cycle 19 first 4 rows of (256,256) is completed!</a:t>
            </a:r>
          </a:p>
        </p:txBody>
      </p:sp>
      <p:cxnSp>
        <p:nvCxnSpPr>
          <p:cNvPr id="14" name="直接箭头连接符 13"/>
          <p:cNvCxnSpPr/>
          <p:nvPr/>
        </p:nvCxnSpPr>
        <p:spPr>
          <a:xfrm>
            <a:off x="5966460" y="3545840"/>
            <a:ext cx="982980" cy="2032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5" name="直接箭头连接符 14"/>
          <p:cNvCxnSpPr/>
          <p:nvPr/>
        </p:nvCxnSpPr>
        <p:spPr>
          <a:xfrm>
            <a:off x="5966460" y="3799840"/>
            <a:ext cx="98298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直接箭头连接符 15"/>
          <p:cNvCxnSpPr/>
          <p:nvPr/>
        </p:nvCxnSpPr>
        <p:spPr>
          <a:xfrm>
            <a:off x="6093460" y="4033520"/>
            <a:ext cx="85598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直接箭头连接符 16"/>
          <p:cNvCxnSpPr/>
          <p:nvPr/>
        </p:nvCxnSpPr>
        <p:spPr>
          <a:xfrm>
            <a:off x="6093460" y="4307840"/>
            <a:ext cx="85598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直接箭头连接符 17"/>
          <p:cNvCxnSpPr/>
          <p:nvPr/>
        </p:nvCxnSpPr>
        <p:spPr>
          <a:xfrm flipV="1">
            <a:off x="6247130" y="4631690"/>
            <a:ext cx="855980" cy="48514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19" name="图片 18"/>
          <p:cNvPicPr>
            <a:picLocks noChangeAspect="1"/>
          </p:cNvPicPr>
          <p:nvPr/>
        </p:nvPicPr>
        <p:blipFill>
          <a:blip r:embed="rId3"/>
          <a:srcRect r="49132" b="27002"/>
          <a:stretch>
            <a:fillRect/>
          </a:stretch>
        </p:blipFill>
        <p:spPr>
          <a:xfrm>
            <a:off x="7658100" y="3649980"/>
            <a:ext cx="1480820" cy="1122680"/>
          </a:xfrm>
          <a:prstGeom prst="rect">
            <a:avLst/>
          </a:prstGeom>
        </p:spPr>
      </p:pic>
      <p:sp>
        <p:nvSpPr>
          <p:cNvPr id="72" name="文本框 71"/>
          <p:cNvSpPr txBox="1"/>
          <p:nvPr/>
        </p:nvSpPr>
        <p:spPr>
          <a:xfrm>
            <a:off x="7557135" y="3281680"/>
            <a:ext cx="1581785" cy="368300"/>
          </a:xfrm>
          <a:prstGeom prst="rect">
            <a:avLst/>
          </a:prstGeom>
          <a:noFill/>
        </p:spPr>
        <p:txBody>
          <a:bodyPr wrap="square" rtlCol="0">
            <a:spAutoFit/>
          </a:bodyPr>
          <a:lstStyle/>
          <a:p>
            <a:r>
              <a:rPr lang="en-US" altLang="zh-CN" b="1" dirty="0"/>
              <a:t>reduction unit</a:t>
            </a:r>
          </a:p>
        </p:txBody>
      </p:sp>
      <p:sp>
        <p:nvSpPr>
          <p:cNvPr id="73" name="文本框 72"/>
          <p:cNvSpPr txBox="1"/>
          <p:nvPr/>
        </p:nvSpPr>
        <p:spPr>
          <a:xfrm>
            <a:off x="7824470" y="4867275"/>
            <a:ext cx="1711960" cy="368300"/>
          </a:xfrm>
          <a:prstGeom prst="rect">
            <a:avLst/>
          </a:prstGeom>
          <a:noFill/>
        </p:spPr>
        <p:txBody>
          <a:bodyPr wrap="square" rtlCol="0">
            <a:spAutoFit/>
          </a:bodyPr>
          <a:lstStyle/>
          <a:p>
            <a:r>
              <a:rPr lang="en-US" altLang="zh-CN" dirty="0"/>
              <a:t>cost 3 cycles</a:t>
            </a:r>
          </a:p>
        </p:txBody>
      </p:sp>
      <p:sp>
        <p:nvSpPr>
          <p:cNvPr id="74" name="文本框 73"/>
          <p:cNvSpPr txBox="1"/>
          <p:nvPr/>
        </p:nvSpPr>
        <p:spPr>
          <a:xfrm>
            <a:off x="6581140" y="5049520"/>
            <a:ext cx="1189990" cy="1145540"/>
          </a:xfrm>
          <a:prstGeom prst="rect">
            <a:avLst/>
          </a:prstGeom>
          <a:noFill/>
        </p:spPr>
        <p:txBody>
          <a:bodyPr wrap="square" rtlCol="0">
            <a:noAutofit/>
          </a:bodyPr>
          <a:lstStyle/>
          <a:p>
            <a:r>
              <a:rPr lang="en-US" altLang="zh-CN" dirty="0"/>
              <a:t>cycle19</a:t>
            </a:r>
          </a:p>
          <a:p>
            <a:r>
              <a:rPr lang="en-US" altLang="zh-CN" dirty="0">
                <a:sym typeface="+mn-ea"/>
              </a:rPr>
              <a:t>cycle</a:t>
            </a:r>
            <a:r>
              <a:rPr lang="en-US" altLang="zh-CN" dirty="0"/>
              <a:t>20</a:t>
            </a:r>
          </a:p>
          <a:p>
            <a:r>
              <a:rPr lang="en-US" altLang="zh-CN" dirty="0">
                <a:sym typeface="+mn-ea"/>
              </a:rPr>
              <a:t>cycle21</a:t>
            </a:r>
            <a:endParaRPr lang="en-US" altLang="zh-CN" dirty="0"/>
          </a:p>
          <a:p>
            <a:r>
              <a:rPr lang="en-US" altLang="zh-CN" dirty="0">
                <a:sym typeface="+mn-ea"/>
              </a:rPr>
              <a:t>cycle</a:t>
            </a:r>
            <a:r>
              <a:rPr lang="en-US" altLang="zh-CN" dirty="0"/>
              <a:t>22</a:t>
            </a:r>
          </a:p>
        </p:txBody>
      </p:sp>
      <p:sp>
        <p:nvSpPr>
          <p:cNvPr id="76" name="圆角矩形 75"/>
          <p:cNvSpPr/>
          <p:nvPr/>
        </p:nvSpPr>
        <p:spPr>
          <a:xfrm>
            <a:off x="6537960" y="5941060"/>
            <a:ext cx="975995" cy="327660"/>
          </a:xfrm>
          <a:prstGeom prst="roundRect">
            <a:avLst/>
          </a:prstGeom>
          <a:ln>
            <a:solidFill>
              <a:srgbClr val="C00000"/>
            </a:solidFill>
          </a:ln>
        </p:spPr>
        <p:style>
          <a:lnRef idx="3">
            <a:schemeClr val="accent1"/>
          </a:lnRef>
          <a:fillRef idx="0">
            <a:srgbClr val="FFFFFF"/>
          </a:fillRef>
          <a:effectRef idx="0">
            <a:srgbClr val="FFFFFF"/>
          </a:effectRef>
          <a:fontRef idx="minor">
            <a:schemeClr val="tx1"/>
          </a:fontRef>
        </p:style>
        <p:txBody>
          <a:bodyPr/>
          <a:lstStyle/>
          <a:p>
            <a:endParaRPr lang="zh-CN" altLang="en-US"/>
          </a:p>
        </p:txBody>
      </p:sp>
      <p:sp>
        <p:nvSpPr>
          <p:cNvPr id="77" name="文本框 76"/>
          <p:cNvSpPr txBox="1"/>
          <p:nvPr/>
        </p:nvSpPr>
        <p:spPr>
          <a:xfrm>
            <a:off x="7691120" y="5330190"/>
            <a:ext cx="4386580" cy="1254125"/>
          </a:xfrm>
          <a:prstGeom prst="rect">
            <a:avLst/>
          </a:prstGeom>
          <a:noFill/>
        </p:spPr>
        <p:txBody>
          <a:bodyPr wrap="square" rtlCol="0">
            <a:noAutofit/>
          </a:bodyPr>
          <a:lstStyle/>
          <a:p>
            <a:r>
              <a:rPr lang="en-US" altLang="zh-CN" dirty="0"/>
              <a:t>at cycle 22 first tile compete, generating first 4 output! </a:t>
            </a:r>
          </a:p>
          <a:p>
            <a:r>
              <a:rPr lang="en-US" altLang="zh-CN" dirty="0"/>
              <a:t>(output vec demension (256,1) )</a:t>
            </a:r>
          </a:p>
        </p:txBody>
      </p:sp>
      <p:sp>
        <p:nvSpPr>
          <p:cNvPr id="78" name="文本框 77"/>
          <p:cNvSpPr txBox="1"/>
          <p:nvPr/>
        </p:nvSpPr>
        <p:spPr>
          <a:xfrm>
            <a:off x="5869305" y="1122680"/>
            <a:ext cx="4057015" cy="829945"/>
          </a:xfrm>
          <a:prstGeom prst="rect">
            <a:avLst/>
          </a:prstGeom>
          <a:noFill/>
        </p:spPr>
        <p:txBody>
          <a:bodyPr wrap="square" rtlCol="0">
            <a:spAutoFit/>
          </a:bodyPr>
          <a:lstStyle/>
          <a:p>
            <a:pPr algn="l">
              <a:buClrTx/>
              <a:buSzTx/>
              <a:buFontTx/>
            </a:pPr>
            <a:r>
              <a:rPr lang="en-US" altLang="zh-CN" sz="2400" b="1" dirty="0">
                <a:solidFill>
                  <a:srgbClr val="FF0000"/>
                </a:solidFill>
              </a:rPr>
              <a:t>compromise solution</a:t>
            </a:r>
          </a:p>
          <a:p>
            <a:pPr algn="l">
              <a:buClrTx/>
              <a:buSzTx/>
              <a:buFontTx/>
            </a:pPr>
            <a:endParaRPr lang="en-US" altLang="zh-CN" sz="2400" b="1" dirty="0">
              <a:solidFill>
                <a:srgbClr val="FF0000"/>
              </a:solidFill>
            </a:endParaRPr>
          </a:p>
        </p:txBody>
      </p:sp>
      <p:sp>
        <p:nvSpPr>
          <p:cNvPr id="79" name="文本框 78"/>
          <p:cNvSpPr txBox="1"/>
          <p:nvPr/>
        </p:nvSpPr>
        <p:spPr>
          <a:xfrm>
            <a:off x="5869305" y="1517650"/>
            <a:ext cx="4624070" cy="1673225"/>
          </a:xfrm>
          <a:prstGeom prst="rect">
            <a:avLst/>
          </a:prstGeom>
          <a:noFill/>
        </p:spPr>
        <p:txBody>
          <a:bodyPr wrap="square" rtlCol="0">
            <a:noAutofit/>
          </a:bodyPr>
          <a:lstStyle/>
          <a:p>
            <a:r>
              <a:rPr lang="en-US" altLang="zh-CN" dirty="0"/>
              <a:t>Each tile:</a:t>
            </a:r>
          </a:p>
          <a:p>
            <a:r>
              <a:rPr lang="en-US" altLang="zh-CN" dirty="0">
                <a:sym typeface="+mn-ea"/>
              </a:rPr>
              <a:t>MAC: 16cycles each tile </a:t>
            </a:r>
          </a:p>
          <a:p>
            <a:r>
              <a:rPr lang="en-US" altLang="zh-CN" dirty="0">
                <a:sym typeface="+mn-ea"/>
              </a:rPr>
              <a:t>(3ccs filling pipeline + 3ccs reduction)</a:t>
            </a:r>
          </a:p>
          <a:p>
            <a:r>
              <a:rPr lang="en-US" altLang="zh-CN" dirty="0">
                <a:sym typeface="+mn-ea"/>
              </a:rPr>
              <a:t>(256/4=64 tiles)</a:t>
            </a:r>
          </a:p>
          <a:p>
            <a:r>
              <a:rPr lang="en-US" altLang="zh-CN" dirty="0">
                <a:sym typeface="+mn-ea"/>
              </a:rPr>
              <a:t>In total: 64*16+3+3=1030cc</a:t>
            </a:r>
          </a:p>
          <a:p>
            <a:r>
              <a:rPr lang="en-US" altLang="zh-CN" dirty="0">
                <a:sym typeface="+mn-ea"/>
              </a:rPr>
              <a:t>Bandwidth: 64 weights / cycle</a:t>
            </a:r>
            <a:endParaRPr lang="en-US" altLang="zh-CN" dirty="0"/>
          </a:p>
        </p:txBody>
      </p:sp>
      <p:sp>
        <p:nvSpPr>
          <p:cNvPr id="80" name="文本框 79"/>
          <p:cNvSpPr txBox="1"/>
          <p:nvPr/>
        </p:nvSpPr>
        <p:spPr>
          <a:xfrm>
            <a:off x="96520" y="2153920"/>
            <a:ext cx="1313180" cy="368300"/>
          </a:xfrm>
          <a:prstGeom prst="rect">
            <a:avLst/>
          </a:prstGeom>
          <a:noFill/>
        </p:spPr>
        <p:txBody>
          <a:bodyPr wrap="square" rtlCol="0">
            <a:spAutoFit/>
          </a:bodyPr>
          <a:lstStyle/>
          <a:p>
            <a:r>
              <a:rPr lang="en-US" altLang="zh-CN" dirty="0"/>
              <a:t>B: 4*4 block</a:t>
            </a:r>
          </a:p>
        </p:txBody>
      </p:sp>
      <p:pic>
        <p:nvPicPr>
          <p:cNvPr id="81" name="图片 80"/>
          <p:cNvPicPr>
            <a:picLocks noChangeAspect="1"/>
          </p:cNvPicPr>
          <p:nvPr/>
        </p:nvPicPr>
        <p:blipFill>
          <a:blip r:embed="rId4"/>
          <a:srcRect r="52546"/>
          <a:stretch>
            <a:fillRect/>
          </a:stretch>
        </p:blipFill>
        <p:spPr>
          <a:xfrm>
            <a:off x="9429115" y="1204595"/>
            <a:ext cx="2363470" cy="1276350"/>
          </a:xfrm>
          <a:prstGeom prst="rect">
            <a:avLst/>
          </a:prstGeom>
        </p:spPr>
      </p:pic>
      <p:sp>
        <p:nvSpPr>
          <p:cNvPr id="3" name="文本框 2"/>
          <p:cNvSpPr txBox="1"/>
          <p:nvPr/>
        </p:nvSpPr>
        <p:spPr>
          <a:xfrm>
            <a:off x="325755" y="6306820"/>
            <a:ext cx="10564495" cy="521970"/>
          </a:xfrm>
          <a:prstGeom prst="rect">
            <a:avLst/>
          </a:prstGeom>
          <a:noFill/>
        </p:spPr>
        <p:txBody>
          <a:bodyPr wrap="square" rtlCol="0">
            <a:spAutoFit/>
          </a:bodyPr>
          <a:lstStyle/>
          <a:p>
            <a:r>
              <a:rPr lang="en-US" altLang="zh-CN" sz="1400" i="1" dirty="0">
                <a:solidFill>
                  <a:schemeClr val="bg1">
                    <a:lumMod val="50000"/>
                  </a:schemeClr>
                </a:solidFill>
              </a:rPr>
              <a:t>K. B. Theobald et al., "Landing CG on EARTH: A Case Study of Fine-Grained Multithreading on an Evolutionary Path," SC '00: Proceedings of the 2000 ACM/IEEE Conference on Supercomputing, Dallas, TX, USA, 2000, pp. 4-4, doi: 10.1109/SC.2000.10011.</a:t>
            </a:r>
          </a:p>
        </p:txBody>
      </p:sp>
      <p:pic>
        <p:nvPicPr>
          <p:cNvPr id="82" name="图片 81"/>
          <p:cNvPicPr>
            <a:picLocks noChangeAspect="1"/>
          </p:cNvPicPr>
          <p:nvPr/>
        </p:nvPicPr>
        <p:blipFill>
          <a:blip r:embed="rId4"/>
          <a:srcRect l="52114"/>
          <a:stretch>
            <a:fillRect/>
          </a:stretch>
        </p:blipFill>
        <p:spPr>
          <a:xfrm>
            <a:off x="9429750" y="2653030"/>
            <a:ext cx="2362835" cy="126428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3"/>
          <p:cNvSpPr/>
          <p:nvPr/>
        </p:nvSpPr>
        <p:spPr>
          <a:xfrm>
            <a:off x="666269" y="1218397"/>
            <a:ext cx="2817802" cy="294455"/>
          </a:xfrm>
          <a:prstGeom prst="rect">
            <a:avLst/>
          </a:prstGeom>
          <a:noFill/>
          <a:ln/>
        </p:spPr>
        <p:txBody>
          <a:bodyPr wrap="none" lIns="0" tIns="0" rIns="0" bIns="0" rtlCol="0" anchor="t"/>
          <a:lstStyle/>
          <a:p>
            <a:pPr>
              <a:lnSpc>
                <a:spcPts val="2285"/>
              </a:lnSpc>
            </a:pPr>
            <a:r>
              <a:rPr lang="en-US" sz="1828" dirty="0">
                <a:solidFill>
                  <a:srgbClr val="505468"/>
                </a:solidFill>
                <a:latin typeface="Instrument Sans Semi Bold" pitchFamily="34" charset="0"/>
                <a:ea typeface="Instrument Sans Semi Bold" pitchFamily="34" charset="-122"/>
                <a:cs typeface="Instrument Sans Semi Bold" pitchFamily="34" charset="-120"/>
              </a:rPr>
              <a:t>LuViRA Dataset Overview</a:t>
            </a:r>
            <a:endParaRPr lang="en-US" sz="1828" dirty="0"/>
          </a:p>
        </p:txBody>
      </p:sp>
      <p:sp>
        <p:nvSpPr>
          <p:cNvPr id="7" name="Text 4"/>
          <p:cNvSpPr/>
          <p:nvPr/>
        </p:nvSpPr>
        <p:spPr>
          <a:xfrm>
            <a:off x="666269" y="1724894"/>
            <a:ext cx="5754335" cy="301579"/>
          </a:xfrm>
          <a:prstGeom prst="rect">
            <a:avLst/>
          </a:prstGeom>
          <a:noFill/>
          <a:ln/>
        </p:spPr>
        <p:txBody>
          <a:bodyPr wrap="none" lIns="0" tIns="0" rIns="0" bIns="0" rtlCol="0" anchor="t"/>
          <a:lstStyle/>
          <a:p>
            <a:pPr marL="284950" indent="-284950">
              <a:lnSpc>
                <a:spcPts val="2368"/>
              </a:lnSpc>
              <a:buSzPct val="100000"/>
              <a:buChar char="•"/>
            </a:pPr>
            <a:r>
              <a:rPr lang="en-US" sz="1454" b="1"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70 spatial grids </a:t>
            </a:r>
            <a:r>
              <a:rPr lang="en-US" sz="1454" dirty="0">
                <a:solidFill>
                  <a:srgbClr val="5B5F71"/>
                </a:solidFill>
                <a:latin typeface="Instrument Sans Medium" pitchFamily="34" charset="0"/>
                <a:ea typeface="Instrument Sans Medium" pitchFamily="34" charset="-122"/>
                <a:cs typeface="Instrument Sans Medium" pitchFamily="34" charset="-120"/>
              </a:rPr>
              <a:t>covering the operational environment</a:t>
            </a:r>
            <a:endParaRPr lang="en-US" sz="1454" dirty="0"/>
          </a:p>
        </p:txBody>
      </p:sp>
      <p:sp>
        <p:nvSpPr>
          <p:cNvPr id="8" name="Text 5"/>
          <p:cNvSpPr/>
          <p:nvPr/>
        </p:nvSpPr>
        <p:spPr>
          <a:xfrm>
            <a:off x="666269" y="2092368"/>
            <a:ext cx="5754335" cy="301579"/>
          </a:xfrm>
          <a:prstGeom prst="rect">
            <a:avLst/>
          </a:prstGeom>
          <a:noFill/>
          <a:ln/>
        </p:spPr>
        <p:txBody>
          <a:bodyPr wrap="none" lIns="0" tIns="0" rIns="0" bIns="0" rtlCol="0" anchor="t"/>
          <a:lstStyle/>
          <a:p>
            <a:pPr marL="284950" indent="-284950">
              <a:lnSpc>
                <a:spcPts val="2368"/>
              </a:lnSpc>
              <a:buSzPct val="100000"/>
              <a:buChar char="•"/>
            </a:pPr>
            <a:r>
              <a:rPr lang="en-US" sz="1454" b="1"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100 fps temporal resolution</a:t>
            </a:r>
            <a:r>
              <a:rPr lang="en-US" sz="1454"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 </a:t>
            </a:r>
            <a:r>
              <a:rPr lang="en-US" sz="1454" dirty="0">
                <a:solidFill>
                  <a:srgbClr val="5B5F71"/>
                </a:solidFill>
                <a:latin typeface="Instrument Sans Medium" pitchFamily="34" charset="0"/>
                <a:ea typeface="Instrument Sans Medium" pitchFamily="34" charset="-122"/>
                <a:cs typeface="Instrument Sans Medium" pitchFamily="34" charset="-120"/>
              </a:rPr>
              <a:t>for high‑fidelity signal capture</a:t>
            </a:r>
            <a:endParaRPr lang="en-US" sz="1454" dirty="0"/>
          </a:p>
        </p:txBody>
      </p:sp>
      <p:sp>
        <p:nvSpPr>
          <p:cNvPr id="9" name="Text 6"/>
          <p:cNvSpPr/>
          <p:nvPr/>
        </p:nvSpPr>
        <p:spPr>
          <a:xfrm>
            <a:off x="666269" y="2459843"/>
            <a:ext cx="5754335" cy="301579"/>
          </a:xfrm>
          <a:prstGeom prst="rect">
            <a:avLst/>
          </a:prstGeom>
          <a:noFill/>
          <a:ln/>
        </p:spPr>
        <p:txBody>
          <a:bodyPr wrap="none" lIns="0" tIns="0" rIns="0" bIns="0" rtlCol="0" anchor="t"/>
          <a:lstStyle/>
          <a:p>
            <a:pPr marL="284950" indent="-284950">
              <a:lnSpc>
                <a:spcPts val="2368"/>
              </a:lnSpc>
              <a:buSzPct val="100000"/>
              <a:buChar char="•"/>
            </a:pPr>
            <a:r>
              <a:rPr lang="en-US" sz="1454" b="1"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4,700+ annotated frames</a:t>
            </a:r>
            <a:r>
              <a:rPr lang="en-US" sz="1454"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 </a:t>
            </a:r>
            <a:r>
              <a:rPr lang="en-US" sz="1454" dirty="0">
                <a:solidFill>
                  <a:srgbClr val="5B5F71"/>
                </a:solidFill>
                <a:latin typeface="Instrument Sans Medium" pitchFamily="34" charset="0"/>
                <a:ea typeface="Instrument Sans Medium" pitchFamily="34" charset="-122"/>
                <a:cs typeface="Instrument Sans Medium" pitchFamily="34" charset="-120"/>
              </a:rPr>
              <a:t>with ground‑truth (x, y) positions</a:t>
            </a:r>
            <a:endParaRPr lang="en-US" sz="1454" dirty="0"/>
          </a:p>
        </p:txBody>
      </p:sp>
      <p:sp>
        <p:nvSpPr>
          <p:cNvPr id="10" name="Text 7"/>
          <p:cNvSpPr/>
          <p:nvPr/>
        </p:nvSpPr>
        <p:spPr>
          <a:xfrm>
            <a:off x="666269" y="2827319"/>
            <a:ext cx="5754335" cy="433646"/>
          </a:xfrm>
          <a:prstGeom prst="rect">
            <a:avLst/>
          </a:prstGeom>
          <a:noFill/>
          <a:ln/>
        </p:spPr>
        <p:txBody>
          <a:bodyPr wrap="square" lIns="0" tIns="0" rIns="0" bIns="0" rtlCol="0" anchor="t"/>
          <a:lstStyle/>
          <a:p>
            <a:pPr marL="284950" indent="-284950">
              <a:lnSpc>
                <a:spcPts val="2368"/>
              </a:lnSpc>
              <a:buSzPct val="100000"/>
              <a:buChar char="•"/>
            </a:pPr>
            <a:r>
              <a:rPr lang="en-US" sz="1454" dirty="0">
                <a:solidFill>
                  <a:srgbClr val="5B5F71"/>
                </a:solidFill>
                <a:latin typeface="Instrument Sans Medium" pitchFamily="34" charset="0"/>
                <a:ea typeface="Instrument Sans Medium" pitchFamily="34" charset="-122"/>
                <a:cs typeface="Instrument Sans Medium" pitchFamily="34" charset="-120"/>
              </a:rPr>
              <a:t>100 antennas, each containing 100 subcarriers, with a center frequency of 3.7 GHz and a bandwidth of 20 </a:t>
            </a:r>
            <a:r>
              <a:rPr lang="en-US" sz="1454" dirty="0" err="1">
                <a:solidFill>
                  <a:srgbClr val="5B5F71"/>
                </a:solidFill>
                <a:latin typeface="Instrument Sans Medium" pitchFamily="34" charset="0"/>
                <a:ea typeface="Instrument Sans Medium" pitchFamily="34" charset="-122"/>
                <a:cs typeface="Instrument Sans Medium" pitchFamily="34" charset="-120"/>
              </a:rPr>
              <a:t>MHz.</a:t>
            </a:r>
            <a:endParaRPr lang="en-US" sz="1454" dirty="0">
              <a:solidFill>
                <a:srgbClr val="5B5F71"/>
              </a:solidFill>
              <a:latin typeface="Instrument Sans Medium" pitchFamily="34" charset="0"/>
            </a:endParaRPr>
          </a:p>
        </p:txBody>
      </p:sp>
      <p:sp>
        <p:nvSpPr>
          <p:cNvPr id="11" name="Text 8"/>
          <p:cNvSpPr/>
          <p:nvPr/>
        </p:nvSpPr>
        <p:spPr>
          <a:xfrm>
            <a:off x="666269" y="3624083"/>
            <a:ext cx="2356133" cy="294455"/>
          </a:xfrm>
          <a:prstGeom prst="rect">
            <a:avLst/>
          </a:prstGeom>
          <a:noFill/>
          <a:ln/>
        </p:spPr>
        <p:txBody>
          <a:bodyPr wrap="none" lIns="0" tIns="0" rIns="0" bIns="0" rtlCol="0" anchor="t"/>
          <a:lstStyle/>
          <a:p>
            <a:pPr>
              <a:lnSpc>
                <a:spcPts val="2285"/>
              </a:lnSpc>
            </a:pPr>
            <a:r>
              <a:rPr lang="en-US" sz="1828" dirty="0">
                <a:solidFill>
                  <a:srgbClr val="505468"/>
                </a:solidFill>
                <a:latin typeface="Instrument Sans Semi Bold" pitchFamily="34" charset="0"/>
                <a:ea typeface="Instrument Sans Semi Bold" pitchFamily="34" charset="-122"/>
                <a:cs typeface="Instrument Sans Semi Bold" pitchFamily="34" charset="-120"/>
              </a:rPr>
              <a:t>Objective</a:t>
            </a:r>
            <a:endParaRPr lang="en-US" sz="1828" dirty="0"/>
          </a:p>
        </p:txBody>
      </p:sp>
      <p:sp>
        <p:nvSpPr>
          <p:cNvPr id="12" name="Text 9"/>
          <p:cNvSpPr/>
          <p:nvPr/>
        </p:nvSpPr>
        <p:spPr>
          <a:xfrm>
            <a:off x="666269" y="4053012"/>
            <a:ext cx="5754335" cy="904737"/>
          </a:xfrm>
          <a:prstGeom prst="rect">
            <a:avLst/>
          </a:prstGeom>
          <a:noFill/>
          <a:ln/>
        </p:spPr>
        <p:txBody>
          <a:bodyPr wrap="square" lIns="0" tIns="0" rIns="0" bIns="0" rtlCol="0" anchor="t"/>
          <a:lstStyle/>
          <a:p>
            <a:pPr>
              <a:lnSpc>
                <a:spcPts val="2368"/>
              </a:lnSpc>
            </a:pPr>
            <a:r>
              <a:rPr lang="en-US" sz="1454"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Estimate precise </a:t>
            </a:r>
            <a:r>
              <a:rPr lang="en-US" sz="1454" b="1"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(x, y) coordinates</a:t>
            </a:r>
            <a:r>
              <a:rPr lang="en-US" sz="1454" dirty="0">
                <a:solidFill>
                  <a:schemeClr val="bg2">
                    <a:lumMod val="40000"/>
                    <a:lumOff val="60000"/>
                  </a:schemeClr>
                </a:solidFill>
                <a:latin typeface="Instrument Sans Medium" pitchFamily="34" charset="0"/>
                <a:ea typeface="Instrument Sans Medium" pitchFamily="34" charset="-122"/>
                <a:cs typeface="Instrument Sans Medium" pitchFamily="34" charset="-120"/>
              </a:rPr>
              <a:t> </a:t>
            </a:r>
            <a:r>
              <a:rPr lang="en-US" sz="1454" dirty="0">
                <a:solidFill>
                  <a:srgbClr val="5B5F71"/>
                </a:solidFill>
                <a:latin typeface="Instrument Sans Medium" pitchFamily="34" charset="0"/>
                <a:ea typeface="Instrument Sans Medium" pitchFamily="34" charset="-122"/>
                <a:cs typeface="Instrument Sans Medium" pitchFamily="34" charset="-120"/>
              </a:rPr>
              <a:t>from temporal wireless signal sequences, enabling accurate indoor locali</a:t>
            </a:r>
            <a:r>
              <a:rPr lang="en-US" altLang="zh-CN" sz="1454" dirty="0">
                <a:solidFill>
                  <a:srgbClr val="5B5F71"/>
                </a:solidFill>
                <a:latin typeface="Instrument Sans Medium" pitchFamily="34" charset="0"/>
                <a:ea typeface="Instrument Sans Medium" pitchFamily="34" charset="-122"/>
                <a:cs typeface="Instrument Sans Medium" pitchFamily="34" charset="-120"/>
              </a:rPr>
              <a:t>z</a:t>
            </a:r>
            <a:r>
              <a:rPr lang="en-US" sz="1454" dirty="0">
                <a:solidFill>
                  <a:srgbClr val="5B5F71"/>
                </a:solidFill>
                <a:latin typeface="Instrument Sans Medium" pitchFamily="34" charset="0"/>
                <a:ea typeface="Instrument Sans Medium" pitchFamily="34" charset="-122"/>
                <a:cs typeface="Instrument Sans Medium" pitchFamily="34" charset="-120"/>
              </a:rPr>
              <a:t>ation for positioning applications.</a:t>
            </a:r>
            <a:endParaRPr lang="en-US" sz="1454" dirty="0"/>
          </a:p>
        </p:txBody>
      </p:sp>
      <p:pic>
        <p:nvPicPr>
          <p:cNvPr id="13" name="Image 1"/>
          <p:cNvPicPr>
            <a:picLocks noChangeAspect="1"/>
          </p:cNvPicPr>
          <p:nvPr/>
        </p:nvPicPr>
        <p:blipFill>
          <a:blip r:embed="rId3"/>
          <a:srcRect/>
          <a:stretch/>
        </p:blipFill>
        <p:spPr>
          <a:xfrm>
            <a:off x="6601415" y="1718790"/>
            <a:ext cx="4586690" cy="3701603"/>
          </a:xfrm>
          <a:prstGeom prst="rect">
            <a:avLst/>
          </a:prstGeom>
        </p:spPr>
      </p:pic>
      <p:sp>
        <p:nvSpPr>
          <p:cNvPr id="14" name="标题 13">
            <a:extLst>
              <a:ext uri="{FF2B5EF4-FFF2-40B4-BE49-F238E27FC236}">
                <a16:creationId xmlns:a16="http://schemas.microsoft.com/office/drawing/2014/main" id="{FB3B3972-DF4C-45F0-92F1-77CCCDE33E72}"/>
              </a:ext>
            </a:extLst>
          </p:cNvPr>
          <p:cNvSpPr>
            <a:spLocks noGrp="1"/>
          </p:cNvSpPr>
          <p:nvPr>
            <p:ph type="title"/>
          </p:nvPr>
        </p:nvSpPr>
        <p:spPr/>
        <p:txBody>
          <a:bodyPr/>
          <a:lstStyle/>
          <a:p>
            <a:r>
              <a:rPr lang="en-US" altLang="zh-CN" dirty="0"/>
              <a:t>Background &amp; Task: Wireless Localization</a:t>
            </a:r>
            <a:endParaRPr lang="zh-CN" altLang="en-US" dirty="0"/>
          </a:p>
        </p:txBody>
      </p:sp>
      <p:sp>
        <p:nvSpPr>
          <p:cNvPr id="15" name="文本框 14">
            <a:extLst>
              <a:ext uri="{FF2B5EF4-FFF2-40B4-BE49-F238E27FC236}">
                <a16:creationId xmlns:a16="http://schemas.microsoft.com/office/drawing/2014/main" id="{8F44FDD0-F4BF-4202-81F2-C51A74B08A5E}"/>
              </a:ext>
            </a:extLst>
          </p:cNvPr>
          <p:cNvSpPr txBox="1"/>
          <p:nvPr/>
        </p:nvSpPr>
        <p:spPr>
          <a:xfrm>
            <a:off x="510540" y="5820410"/>
            <a:ext cx="10824845" cy="535940"/>
          </a:xfrm>
          <a:prstGeom prst="rect">
            <a:avLst/>
          </a:prstGeom>
          <a:noFill/>
        </p:spPr>
        <p:txBody>
          <a:bodyPr wrap="square" rtlCol="0">
            <a:noAutofit/>
          </a:bodyPr>
          <a:lstStyle/>
          <a:p>
            <a:r>
              <a:rPr lang="en-US" altLang="zh-CN" sz="1400" i="1" dirty="0">
                <a:solidFill>
                  <a:schemeClr val="bg1">
                    <a:lumMod val="50000"/>
                  </a:schemeClr>
                </a:solidFill>
              </a:rPr>
              <a:t>G. Tian, I. </a:t>
            </a:r>
            <a:r>
              <a:rPr lang="en-US" altLang="zh-CN" sz="1400" i="1" dirty="0" err="1">
                <a:solidFill>
                  <a:schemeClr val="bg1">
                    <a:lumMod val="50000"/>
                  </a:schemeClr>
                </a:solidFill>
              </a:rPr>
              <a:t>Yaman</a:t>
            </a:r>
            <a:r>
              <a:rPr lang="en-US" altLang="zh-CN" sz="1400" i="1" dirty="0">
                <a:solidFill>
                  <a:schemeClr val="bg1">
                    <a:lumMod val="50000"/>
                  </a:schemeClr>
                </a:solidFill>
              </a:rPr>
              <a:t>, M. Sandra, X. Cai, L. Liu and F. </a:t>
            </a:r>
            <a:r>
              <a:rPr lang="en-US" altLang="zh-CN" sz="1400" i="1" dirty="0" err="1">
                <a:solidFill>
                  <a:schemeClr val="bg1">
                    <a:lumMod val="50000"/>
                  </a:schemeClr>
                </a:solidFill>
              </a:rPr>
              <a:t>Tufvesson</a:t>
            </a:r>
            <a:r>
              <a:rPr lang="en-US" altLang="zh-CN" sz="1400" i="1" dirty="0">
                <a:solidFill>
                  <a:schemeClr val="bg1">
                    <a:lumMod val="50000"/>
                  </a:schemeClr>
                </a:solidFill>
              </a:rPr>
              <a:t>, "Deep-Learning-Based High-Precision Localization With Massive MIMO," in IEEE Transactions on Machine Learning in Communications and Networking, vol. 2, pp. 19-33, 2024, </a:t>
            </a:r>
            <a:r>
              <a:rPr lang="en-US" altLang="zh-CN" sz="1400" i="1" dirty="0" err="1">
                <a:solidFill>
                  <a:schemeClr val="bg1">
                    <a:lumMod val="50000"/>
                  </a:schemeClr>
                </a:solidFill>
              </a:rPr>
              <a:t>doi</a:t>
            </a:r>
            <a:r>
              <a:rPr lang="en-US" altLang="zh-CN" sz="1400" i="1" dirty="0">
                <a:solidFill>
                  <a:schemeClr val="bg1">
                    <a:lumMod val="50000"/>
                  </a:schemeClr>
                </a:solidFill>
              </a:rPr>
              <a:t>: 10.1109/TMLCN.2023.3334712.</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dirty="0"/>
              <a:t>Trade Off 1: MAC Architecture Selection </a:t>
            </a:r>
          </a:p>
        </p:txBody>
      </p:sp>
      <p:graphicFrame>
        <p:nvGraphicFramePr>
          <p:cNvPr id="6" name="表格 5"/>
          <p:cNvGraphicFramePr/>
          <p:nvPr/>
        </p:nvGraphicFramePr>
        <p:xfrm>
          <a:off x="510540" y="1176020"/>
          <a:ext cx="7900670" cy="3185160"/>
        </p:xfrm>
        <a:graphic>
          <a:graphicData uri="http://schemas.openxmlformats.org/drawingml/2006/table">
            <a:tbl>
              <a:tblPr firstRow="1" bandRow="1">
                <a:tableStyleId>{5C22544A-7EE6-4342-B048-85BDC9FD1C3A}</a:tableStyleId>
              </a:tblPr>
              <a:tblGrid>
                <a:gridCol w="1717675">
                  <a:extLst>
                    <a:ext uri="{9D8B030D-6E8A-4147-A177-3AD203B41FA5}">
                      <a16:colId xmlns:a16="http://schemas.microsoft.com/office/drawing/2014/main" val="20000"/>
                    </a:ext>
                  </a:extLst>
                </a:gridCol>
                <a:gridCol w="1945005">
                  <a:extLst>
                    <a:ext uri="{9D8B030D-6E8A-4147-A177-3AD203B41FA5}">
                      <a16:colId xmlns:a16="http://schemas.microsoft.com/office/drawing/2014/main" val="20001"/>
                    </a:ext>
                  </a:extLst>
                </a:gridCol>
                <a:gridCol w="2141220">
                  <a:extLst>
                    <a:ext uri="{9D8B030D-6E8A-4147-A177-3AD203B41FA5}">
                      <a16:colId xmlns:a16="http://schemas.microsoft.com/office/drawing/2014/main" val="20002"/>
                    </a:ext>
                  </a:extLst>
                </a:gridCol>
                <a:gridCol w="2096770">
                  <a:extLst>
                    <a:ext uri="{9D8B030D-6E8A-4147-A177-3AD203B41FA5}">
                      <a16:colId xmlns:a16="http://schemas.microsoft.com/office/drawing/2014/main" val="20003"/>
                    </a:ext>
                  </a:extLst>
                </a:gridCol>
              </a:tblGrid>
              <a:tr h="381000">
                <a:tc>
                  <a:txBody>
                    <a:bodyPr/>
                    <a:lstStyle/>
                    <a:p>
                      <a:pPr>
                        <a:buNone/>
                      </a:pPr>
                      <a:endParaRPr lang="en-US" altLang="zh-CN" dirty="0"/>
                    </a:p>
                  </a:txBody>
                  <a:tcPr/>
                </a:tc>
                <a:tc>
                  <a:txBody>
                    <a:bodyPr/>
                    <a:lstStyle/>
                    <a:p>
                      <a:pPr algn="ctr">
                        <a:buNone/>
                      </a:pPr>
                      <a:r>
                        <a:rPr lang="en-US" altLang="zh-CN" dirty="0"/>
                        <a:t>16*16, Systolic</a:t>
                      </a:r>
                    </a:p>
                  </a:txBody>
                  <a:tcPr/>
                </a:tc>
                <a:tc>
                  <a:txBody>
                    <a:bodyPr/>
                    <a:lstStyle/>
                    <a:p>
                      <a:pPr algn="ctr">
                        <a:buNone/>
                      </a:pPr>
                      <a:r>
                        <a:rPr lang="en-US" altLang="zh-CN" sz="1800" dirty="0">
                          <a:sym typeface="+mn-ea"/>
                        </a:rPr>
                        <a:t>64*1, GEMV</a:t>
                      </a:r>
                      <a:endParaRPr lang="zh-CN" altLang="en-US"/>
                    </a:p>
                  </a:txBody>
                  <a:tcPr/>
                </a:tc>
                <a:tc>
                  <a:txBody>
                    <a:bodyPr/>
                    <a:lstStyle/>
                    <a:p>
                      <a:pPr algn="ctr">
                        <a:buNone/>
                      </a:pPr>
                      <a:r>
                        <a:rPr lang="en-US" altLang="zh-CN" dirty="0"/>
                        <a:t>4*4*4, pipeline</a:t>
                      </a:r>
                    </a:p>
                  </a:txBody>
                  <a:tcPr/>
                </a:tc>
                <a:extLst>
                  <a:ext uri="{0D108BD9-81ED-4DB2-BD59-A6C34878D82A}">
                    <a16:rowId xmlns:a16="http://schemas.microsoft.com/office/drawing/2014/main" val="10000"/>
                  </a:ext>
                </a:extLst>
              </a:tr>
              <a:tr h="381000">
                <a:tc>
                  <a:txBody>
                    <a:bodyPr/>
                    <a:lstStyle/>
                    <a:p>
                      <a:pPr>
                        <a:buNone/>
                      </a:pPr>
                      <a:r>
                        <a:rPr lang="en-US" altLang="zh-CN" dirty="0">
                          <a:solidFill>
                            <a:srgbClr val="000000"/>
                          </a:solidFill>
                        </a:rPr>
                        <a:t>wires</a:t>
                      </a:r>
                    </a:p>
                  </a:txBody>
                  <a:tcPr/>
                </a:tc>
                <a:tc>
                  <a:txBody>
                    <a:bodyPr/>
                    <a:lstStyle/>
                    <a:p>
                      <a:pPr algn="ctr">
                        <a:buClrTx/>
                        <a:buSzTx/>
                        <a:buFontTx/>
                        <a:buNone/>
                      </a:pPr>
                      <a:r>
                        <a:rPr lang="en-US" altLang="zh-CN" dirty="0">
                          <a:solidFill>
                            <a:srgbClr val="000000"/>
                          </a:solidFill>
                        </a:rPr>
                        <a:t>+++</a:t>
                      </a:r>
                    </a:p>
                  </a:txBody>
                  <a:tcPr/>
                </a:tc>
                <a:tc>
                  <a:txBody>
                    <a:bodyPr/>
                    <a:lstStyle/>
                    <a:p>
                      <a:pPr algn="ctr">
                        <a:buClrTx/>
                        <a:buSzTx/>
                        <a:buFontTx/>
                        <a:buNone/>
                      </a:pPr>
                      <a:r>
                        <a:rPr lang="en-US" altLang="zh-CN" dirty="0">
                          <a:solidFill>
                            <a:srgbClr val="000000"/>
                          </a:solidFill>
                        </a:rPr>
                        <a:t>+</a:t>
                      </a:r>
                    </a:p>
                  </a:txBody>
                  <a:tcPr/>
                </a:tc>
                <a:tc>
                  <a:txBody>
                    <a:bodyPr/>
                    <a:lstStyle/>
                    <a:p>
                      <a:pPr algn="ctr">
                        <a:buClrTx/>
                        <a:buSzTx/>
                        <a:buFontTx/>
                        <a:buNone/>
                      </a:pPr>
                      <a:r>
                        <a:rPr lang="en-US" altLang="zh-CN" dirty="0">
                          <a:solidFill>
                            <a:srgbClr val="000000"/>
                          </a:solidFill>
                        </a:rPr>
                        <a:t>++</a:t>
                      </a:r>
                    </a:p>
                  </a:txBody>
                  <a:tcPr/>
                </a:tc>
                <a:extLst>
                  <a:ext uri="{0D108BD9-81ED-4DB2-BD59-A6C34878D82A}">
                    <a16:rowId xmlns:a16="http://schemas.microsoft.com/office/drawing/2014/main" val="10001"/>
                  </a:ext>
                </a:extLst>
              </a:tr>
              <a:tr h="381000">
                <a:tc>
                  <a:txBody>
                    <a:bodyPr/>
                    <a:lstStyle/>
                    <a:p>
                      <a:pPr>
                        <a:buNone/>
                      </a:pPr>
                      <a:r>
                        <a:rPr lang="en-US" altLang="zh-CN" dirty="0">
                          <a:solidFill>
                            <a:srgbClr val="000000"/>
                          </a:solidFill>
                        </a:rPr>
                        <a:t>DSPs</a:t>
                      </a:r>
                    </a:p>
                  </a:txBody>
                  <a:tcPr/>
                </a:tc>
                <a:tc>
                  <a:txBody>
                    <a:bodyPr/>
                    <a:lstStyle/>
                    <a:p>
                      <a:pPr algn="ctr">
                        <a:buClrTx/>
                        <a:buSzTx/>
                        <a:buFontTx/>
                        <a:buNone/>
                      </a:pPr>
                      <a:r>
                        <a:rPr lang="en-US" altLang="zh-CN" dirty="0">
                          <a:solidFill>
                            <a:srgbClr val="000000"/>
                          </a:solidFill>
                        </a:rPr>
                        <a:t>256</a:t>
                      </a:r>
                    </a:p>
                  </a:txBody>
                  <a:tcPr/>
                </a:tc>
                <a:tc>
                  <a:txBody>
                    <a:bodyPr/>
                    <a:lstStyle/>
                    <a:p>
                      <a:pPr algn="ctr">
                        <a:buClrTx/>
                        <a:buSzTx/>
                        <a:buFontTx/>
                        <a:buNone/>
                      </a:pPr>
                      <a:r>
                        <a:rPr lang="en-US" altLang="zh-CN" dirty="0">
                          <a:solidFill>
                            <a:srgbClr val="000000"/>
                          </a:solidFill>
                        </a:rPr>
                        <a:t>64</a:t>
                      </a:r>
                    </a:p>
                  </a:txBody>
                  <a:tcPr/>
                </a:tc>
                <a:tc>
                  <a:txBody>
                    <a:bodyPr/>
                    <a:lstStyle/>
                    <a:p>
                      <a:pPr algn="ctr">
                        <a:buClrTx/>
                        <a:buSzTx/>
                        <a:buFontTx/>
                        <a:buNone/>
                      </a:pPr>
                      <a:r>
                        <a:rPr lang="en-US" altLang="zh-CN" dirty="0">
                          <a:solidFill>
                            <a:srgbClr val="000000"/>
                          </a:solidFill>
                        </a:rPr>
                        <a:t>64</a:t>
                      </a:r>
                    </a:p>
                  </a:txBody>
                  <a:tcPr/>
                </a:tc>
                <a:extLst>
                  <a:ext uri="{0D108BD9-81ED-4DB2-BD59-A6C34878D82A}">
                    <a16:rowId xmlns:a16="http://schemas.microsoft.com/office/drawing/2014/main" val="10002"/>
                  </a:ext>
                </a:extLst>
              </a:tr>
              <a:tr h="381000">
                <a:tc>
                  <a:txBody>
                    <a:bodyPr/>
                    <a:lstStyle/>
                    <a:p>
                      <a:pPr algn="l">
                        <a:buClrTx/>
                        <a:buSzTx/>
                        <a:buFontTx/>
                        <a:buNone/>
                      </a:pPr>
                      <a:r>
                        <a:rPr lang="en-US" altLang="zh-CN" dirty="0">
                          <a:solidFill>
                            <a:srgbClr val="000000"/>
                          </a:solidFill>
                        </a:rPr>
                        <a:t>BW</a:t>
                      </a:r>
                    </a:p>
                    <a:p>
                      <a:pPr algn="l">
                        <a:buClrTx/>
                        <a:buSzTx/>
                        <a:buFontTx/>
                        <a:buNone/>
                      </a:pPr>
                      <a:r>
                        <a:rPr lang="en-US" altLang="zh-CN" dirty="0">
                          <a:solidFill>
                            <a:srgbClr val="000000"/>
                          </a:solidFill>
                        </a:rPr>
                        <a:t>(Weights/cycle)</a:t>
                      </a:r>
                    </a:p>
                  </a:txBody>
                  <a:tcPr/>
                </a:tc>
                <a:tc>
                  <a:txBody>
                    <a:bodyPr/>
                    <a:lstStyle/>
                    <a:p>
                      <a:pPr algn="ctr">
                        <a:buClrTx/>
                        <a:buSzTx/>
                        <a:buFontTx/>
                        <a:buNone/>
                      </a:pPr>
                      <a:r>
                        <a:rPr lang="en-US" altLang="zh-CN" dirty="0">
                          <a:solidFill>
                            <a:srgbClr val="000000"/>
                          </a:solidFill>
                        </a:rPr>
                        <a:t>256</a:t>
                      </a:r>
                    </a:p>
                  </a:txBody>
                  <a:tcPr/>
                </a:tc>
                <a:tc>
                  <a:txBody>
                    <a:bodyPr/>
                    <a:lstStyle/>
                    <a:p>
                      <a:pPr algn="ctr">
                        <a:buClrTx/>
                        <a:buSzTx/>
                        <a:buFontTx/>
                        <a:buNone/>
                      </a:pPr>
                      <a:r>
                        <a:rPr lang="en-US" altLang="zh-CN" dirty="0">
                          <a:solidFill>
                            <a:srgbClr val="000000"/>
                          </a:solidFill>
                        </a:rPr>
                        <a:t>64</a:t>
                      </a:r>
                    </a:p>
                  </a:txBody>
                  <a:tcPr/>
                </a:tc>
                <a:tc>
                  <a:txBody>
                    <a:bodyPr/>
                    <a:lstStyle/>
                    <a:p>
                      <a:pPr algn="ctr">
                        <a:buClrTx/>
                        <a:buSzTx/>
                        <a:buFontTx/>
                        <a:buNone/>
                      </a:pPr>
                      <a:r>
                        <a:rPr lang="en-US" altLang="zh-CN" dirty="0">
                          <a:solidFill>
                            <a:srgbClr val="000000"/>
                          </a:solidFill>
                        </a:rPr>
                        <a:t>64</a:t>
                      </a:r>
                    </a:p>
                  </a:txBody>
                  <a:tcPr/>
                </a:tc>
                <a:extLst>
                  <a:ext uri="{0D108BD9-81ED-4DB2-BD59-A6C34878D82A}">
                    <a16:rowId xmlns:a16="http://schemas.microsoft.com/office/drawing/2014/main" val="10003"/>
                  </a:ext>
                </a:extLst>
              </a:tr>
              <a:tr h="381000">
                <a:tc>
                  <a:txBody>
                    <a:bodyPr/>
                    <a:lstStyle/>
                    <a:p>
                      <a:pPr algn="l">
                        <a:buClrTx/>
                        <a:buSzTx/>
                        <a:buFontTx/>
                        <a:buNone/>
                      </a:pPr>
                      <a:r>
                        <a:rPr lang="en-US" altLang="zh-CN" dirty="0">
                          <a:solidFill>
                            <a:srgbClr val="000000"/>
                          </a:solidFill>
                        </a:rPr>
                        <a:t>Clock Cycles</a:t>
                      </a:r>
                    </a:p>
                    <a:p>
                      <a:pPr algn="l">
                        <a:buClrTx/>
                        <a:buSzTx/>
                        <a:buFontTx/>
                        <a:buNone/>
                      </a:pPr>
                      <a:r>
                        <a:rPr lang="en-US" altLang="zh-CN" dirty="0">
                          <a:solidFill>
                            <a:srgbClr val="000000"/>
                          </a:solidFill>
                        </a:rPr>
                        <a:t>(256,256) MVM</a:t>
                      </a:r>
                    </a:p>
                  </a:txBody>
                  <a:tcPr/>
                </a:tc>
                <a:tc>
                  <a:txBody>
                    <a:bodyPr/>
                    <a:lstStyle/>
                    <a:p>
                      <a:pPr algn="ctr">
                        <a:buClrTx/>
                        <a:buSzTx/>
                        <a:buFontTx/>
                        <a:buNone/>
                      </a:pPr>
                      <a:r>
                        <a:rPr lang="en-US" altLang="zh-CN" dirty="0">
                          <a:solidFill>
                            <a:srgbClr val="000000"/>
                          </a:solidFill>
                        </a:rPr>
                        <a:t>256</a:t>
                      </a:r>
                    </a:p>
                  </a:txBody>
                  <a:tcPr/>
                </a:tc>
                <a:tc>
                  <a:txBody>
                    <a:bodyPr/>
                    <a:lstStyle/>
                    <a:p>
                      <a:pPr algn="ctr">
                        <a:buClrTx/>
                        <a:buSzTx/>
                        <a:buFontTx/>
                        <a:buNone/>
                      </a:pPr>
                      <a:r>
                        <a:rPr lang="en-US" altLang="zh-CN" dirty="0">
                          <a:solidFill>
                            <a:srgbClr val="000000"/>
                          </a:solidFill>
                        </a:rPr>
                        <a:t>1024</a:t>
                      </a:r>
                    </a:p>
                  </a:txBody>
                  <a:tcPr/>
                </a:tc>
                <a:tc>
                  <a:txBody>
                    <a:bodyPr/>
                    <a:lstStyle/>
                    <a:p>
                      <a:pPr algn="ctr">
                        <a:buClrTx/>
                        <a:buSzTx/>
                        <a:buFontTx/>
                        <a:buNone/>
                      </a:pPr>
                      <a:r>
                        <a:rPr lang="en-US" altLang="zh-CN" dirty="0">
                          <a:solidFill>
                            <a:srgbClr val="000000"/>
                          </a:solidFill>
                        </a:rPr>
                        <a:t>1024</a:t>
                      </a:r>
                    </a:p>
                  </a:txBody>
                  <a:tcPr/>
                </a:tc>
                <a:extLst>
                  <a:ext uri="{0D108BD9-81ED-4DB2-BD59-A6C34878D82A}">
                    <a16:rowId xmlns:a16="http://schemas.microsoft.com/office/drawing/2014/main" val="10004"/>
                  </a:ext>
                </a:extLst>
              </a:tr>
              <a:tr h="381000">
                <a:tc>
                  <a:txBody>
                    <a:bodyPr/>
                    <a:lstStyle/>
                    <a:p>
                      <a:pPr algn="l">
                        <a:buClrTx/>
                        <a:buSzTx/>
                        <a:buFontTx/>
                        <a:buNone/>
                      </a:pPr>
                      <a:r>
                        <a:rPr lang="en-US" altLang="zh-CN" dirty="0">
                          <a:solidFill>
                            <a:srgbClr val="000000"/>
                          </a:solidFill>
                        </a:rPr>
                        <a:t>Reusability</a:t>
                      </a:r>
                    </a:p>
                  </a:txBody>
                  <a:tcPr/>
                </a:tc>
                <a:tc>
                  <a:txBody>
                    <a:bodyPr/>
                    <a:lstStyle/>
                    <a:p>
                      <a:pPr algn="ctr">
                        <a:buClrTx/>
                        <a:buSzTx/>
                        <a:buFontTx/>
                        <a:buNone/>
                      </a:pPr>
                      <a:r>
                        <a:rPr lang="en-US" altLang="zh-CN" dirty="0">
                          <a:solidFill>
                            <a:srgbClr val="000000"/>
                          </a:solidFill>
                        </a:rPr>
                        <a:t>+++</a:t>
                      </a:r>
                    </a:p>
                  </a:txBody>
                  <a:tcPr/>
                </a:tc>
                <a:tc>
                  <a:txBody>
                    <a:bodyPr/>
                    <a:lstStyle/>
                    <a:p>
                      <a:pPr algn="ctr">
                        <a:buClrTx/>
                        <a:buSzTx/>
                        <a:buFontTx/>
                        <a:buNone/>
                      </a:pPr>
                      <a:r>
                        <a:rPr lang="en-US" altLang="zh-CN" dirty="0">
                          <a:solidFill>
                            <a:srgbClr val="000000"/>
                          </a:solidFill>
                        </a:rPr>
                        <a:t>+</a:t>
                      </a:r>
                    </a:p>
                  </a:txBody>
                  <a:tcPr/>
                </a:tc>
                <a:tc>
                  <a:txBody>
                    <a:bodyPr/>
                    <a:lstStyle/>
                    <a:p>
                      <a:pPr algn="ctr">
                        <a:buClrTx/>
                        <a:buSzTx/>
                        <a:buFontTx/>
                        <a:buNone/>
                      </a:pPr>
                      <a:r>
                        <a:rPr lang="en-US" altLang="zh-CN" dirty="0">
                          <a:solidFill>
                            <a:srgbClr val="000000"/>
                          </a:solidFill>
                        </a:rPr>
                        <a:t>+++</a:t>
                      </a:r>
                    </a:p>
                  </a:txBody>
                  <a:tcPr/>
                </a:tc>
                <a:extLst>
                  <a:ext uri="{0D108BD9-81ED-4DB2-BD59-A6C34878D82A}">
                    <a16:rowId xmlns:a16="http://schemas.microsoft.com/office/drawing/2014/main" val="10005"/>
                  </a:ext>
                </a:extLst>
              </a:tr>
              <a:tr h="381000">
                <a:tc>
                  <a:txBody>
                    <a:bodyPr/>
                    <a:lstStyle/>
                    <a:p>
                      <a:pPr algn="l">
                        <a:buClrTx/>
                        <a:buSzTx/>
                        <a:buFontTx/>
                        <a:buNone/>
                      </a:pPr>
                      <a:r>
                        <a:rPr lang="en-US" altLang="zh-CN" dirty="0">
                          <a:solidFill>
                            <a:srgbClr val="000000"/>
                          </a:solidFill>
                        </a:rPr>
                        <a:t>Mem. access</a:t>
                      </a:r>
                    </a:p>
                  </a:txBody>
                  <a:tcPr/>
                </a:tc>
                <a:tc>
                  <a:txBody>
                    <a:bodyPr/>
                    <a:lstStyle/>
                    <a:p>
                      <a:pPr algn="ctr">
                        <a:buClrTx/>
                        <a:buSzTx/>
                        <a:buFontTx/>
                        <a:buNone/>
                      </a:pPr>
                      <a:r>
                        <a:rPr lang="en-US" altLang="zh-CN" dirty="0">
                          <a:solidFill>
                            <a:srgbClr val="000000"/>
                          </a:solidFill>
                        </a:rPr>
                        <a:t>simple</a:t>
                      </a:r>
                    </a:p>
                  </a:txBody>
                  <a:tcPr/>
                </a:tc>
                <a:tc>
                  <a:txBody>
                    <a:bodyPr/>
                    <a:lstStyle/>
                    <a:p>
                      <a:pPr algn="ctr">
                        <a:buClrTx/>
                        <a:buSzTx/>
                        <a:buFontTx/>
                        <a:buNone/>
                      </a:pPr>
                      <a:r>
                        <a:rPr lang="en-US" altLang="zh-CN" dirty="0">
                          <a:solidFill>
                            <a:srgbClr val="000000"/>
                          </a:solidFill>
                        </a:rPr>
                        <a:t>simple</a:t>
                      </a:r>
                    </a:p>
                  </a:txBody>
                  <a:tcPr/>
                </a:tc>
                <a:tc>
                  <a:txBody>
                    <a:bodyPr/>
                    <a:lstStyle/>
                    <a:p>
                      <a:pPr algn="ctr">
                        <a:buClrTx/>
                        <a:buSzTx/>
                        <a:buFontTx/>
                        <a:buNone/>
                      </a:pPr>
                      <a:r>
                        <a:rPr lang="en-US" altLang="zh-CN" b="1" dirty="0">
                          <a:solidFill>
                            <a:srgbClr val="C00000"/>
                          </a:solidFill>
                        </a:rPr>
                        <a:t>interleaving</a:t>
                      </a:r>
                    </a:p>
                  </a:txBody>
                  <a:tcPr/>
                </a:tc>
                <a:extLst>
                  <a:ext uri="{0D108BD9-81ED-4DB2-BD59-A6C34878D82A}">
                    <a16:rowId xmlns:a16="http://schemas.microsoft.com/office/drawing/2014/main" val="10006"/>
                  </a:ext>
                </a:extLst>
              </a:tr>
            </a:tbl>
          </a:graphicData>
        </a:graphic>
      </p:graphicFrame>
      <p:pic>
        <p:nvPicPr>
          <p:cNvPr id="7" name="图片 6"/>
          <p:cNvPicPr>
            <a:picLocks noChangeAspect="1"/>
          </p:cNvPicPr>
          <p:nvPr/>
        </p:nvPicPr>
        <p:blipFill>
          <a:blip r:embed="rId3"/>
          <a:stretch>
            <a:fillRect/>
          </a:stretch>
        </p:blipFill>
        <p:spPr>
          <a:xfrm>
            <a:off x="8545830" y="1176020"/>
            <a:ext cx="3625215" cy="2041525"/>
          </a:xfrm>
          <a:prstGeom prst="rect">
            <a:avLst/>
          </a:prstGeom>
        </p:spPr>
      </p:pic>
      <p:sp>
        <p:nvSpPr>
          <p:cNvPr id="4" name="文本框 3"/>
          <p:cNvSpPr txBox="1"/>
          <p:nvPr/>
        </p:nvSpPr>
        <p:spPr>
          <a:xfrm>
            <a:off x="749300" y="4606290"/>
            <a:ext cx="10812145" cy="1476375"/>
          </a:xfrm>
          <a:prstGeom prst="rect">
            <a:avLst/>
          </a:prstGeom>
          <a:noFill/>
        </p:spPr>
        <p:txBody>
          <a:bodyPr wrap="square" rtlCol="0">
            <a:spAutoFit/>
          </a:bodyPr>
          <a:lstStyle/>
          <a:p>
            <a:r>
              <a:rPr lang="en-US" altLang="zh-CN" dirty="0"/>
              <a:t>choose the 4</a:t>
            </a:r>
            <a:r>
              <a:rPr lang="en-US" altLang="en-US" dirty="0"/>
              <a:t>×</a:t>
            </a:r>
            <a:r>
              <a:rPr lang="en-US" altLang="zh-CN" dirty="0"/>
              <a:t>4</a:t>
            </a:r>
            <a:r>
              <a:rPr lang="en-US" altLang="en-US" dirty="0"/>
              <a:t>×</a:t>
            </a:r>
            <a:r>
              <a:rPr lang="en-US" altLang="zh-CN" dirty="0"/>
              <a:t>4 pipelined array because :</a:t>
            </a:r>
          </a:p>
          <a:p>
            <a:pPr marL="285750" indent="-285750">
              <a:buFont typeface="Wingdings" panose="05000000000000000000" charset="0"/>
              <a:buChar char="Ø"/>
            </a:pPr>
            <a:r>
              <a:rPr lang="en-US" altLang="zh-CN" dirty="0"/>
              <a:t>achieves the </a:t>
            </a:r>
            <a:r>
              <a:rPr lang="en-US" altLang="zh-CN" b="1" dirty="0">
                <a:solidFill>
                  <a:srgbClr val="C00000"/>
                </a:solidFill>
              </a:rPr>
              <a:t>same 1024-cycle latency</a:t>
            </a:r>
            <a:r>
              <a:rPr lang="en-US" altLang="zh-CN" dirty="0"/>
              <a:t> and 64 weights/cycle bandwidth as the 64</a:t>
            </a:r>
            <a:r>
              <a:rPr lang="en-US" altLang="en-US" dirty="0"/>
              <a:t>×</a:t>
            </a:r>
            <a:r>
              <a:rPr lang="en-US" altLang="zh-CN" dirty="0"/>
              <a:t>1 GEMV design, while providing much </a:t>
            </a:r>
            <a:r>
              <a:rPr lang="en-US" altLang="zh-CN" b="1" dirty="0">
                <a:solidFill>
                  <a:srgbClr val="C00000"/>
                </a:solidFill>
              </a:rPr>
              <a:t>higher reusability</a:t>
            </a:r>
            <a:r>
              <a:rPr lang="en-US" altLang="zh-CN" dirty="0"/>
              <a:t> across GEMV/GEMM/EW kernels </a:t>
            </a:r>
          </a:p>
          <a:p>
            <a:pPr marL="285750" indent="-285750">
              <a:buFont typeface="Wingdings" panose="05000000000000000000" charset="0"/>
              <a:buChar char="Ø"/>
            </a:pPr>
            <a:r>
              <a:rPr lang="en-US" altLang="zh-CN" dirty="0"/>
              <a:t>better timing/routing scalability than a monolithic 16</a:t>
            </a:r>
            <a:r>
              <a:rPr lang="en-US" altLang="en-US" dirty="0"/>
              <a:t>×</a:t>
            </a:r>
            <a:r>
              <a:rPr lang="en-US" altLang="zh-CN" dirty="0"/>
              <a:t>16 systolic array</a:t>
            </a:r>
          </a:p>
          <a:p>
            <a:pPr marL="285750" indent="-285750">
              <a:buFont typeface="Wingdings" panose="05000000000000000000" charset="0"/>
              <a:buChar char="Ø"/>
            </a:pPr>
            <a:r>
              <a:rPr lang="en-US" altLang="zh-CN" b="1" dirty="0">
                <a:solidFill>
                  <a:srgbClr val="C00000"/>
                </a:solidFill>
              </a:rPr>
              <a:t>However the cost is bank-interleaved memory access.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 Access Pattern for MVM</a:t>
            </a:r>
          </a:p>
        </p:txBody>
      </p:sp>
      <p:pic>
        <p:nvPicPr>
          <p:cNvPr id="4" name="图片 3"/>
          <p:cNvPicPr>
            <a:picLocks noChangeAspect="1"/>
          </p:cNvPicPr>
          <p:nvPr/>
        </p:nvPicPr>
        <p:blipFill>
          <a:blip r:embed="rId2"/>
          <a:stretch>
            <a:fillRect/>
          </a:stretch>
        </p:blipFill>
        <p:spPr>
          <a:xfrm>
            <a:off x="0" y="1073785"/>
            <a:ext cx="12170410" cy="469074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 Access Pattern for MVM</a:t>
            </a:r>
          </a:p>
        </p:txBody>
      </p:sp>
      <p:pic>
        <p:nvPicPr>
          <p:cNvPr id="4" name="图片 3"/>
          <p:cNvPicPr>
            <a:picLocks noChangeAspect="1"/>
          </p:cNvPicPr>
          <p:nvPr/>
        </p:nvPicPr>
        <p:blipFill>
          <a:blip r:embed="rId2"/>
          <a:stretch>
            <a:fillRect/>
          </a:stretch>
        </p:blipFill>
        <p:spPr>
          <a:xfrm>
            <a:off x="0" y="1073785"/>
            <a:ext cx="12170410" cy="4690745"/>
          </a:xfrm>
          <a:prstGeom prst="rect">
            <a:avLst/>
          </a:prstGeom>
        </p:spPr>
      </p:pic>
      <p:sp>
        <p:nvSpPr>
          <p:cNvPr id="5" name="文本框 4"/>
          <p:cNvSpPr txBox="1"/>
          <p:nvPr/>
        </p:nvSpPr>
        <p:spPr>
          <a:xfrm>
            <a:off x="168910" y="5832475"/>
            <a:ext cx="4671695" cy="645160"/>
          </a:xfrm>
          <a:prstGeom prst="rect">
            <a:avLst/>
          </a:prstGeom>
          <a:noFill/>
        </p:spPr>
        <p:txBody>
          <a:bodyPr wrap="square" rtlCol="0">
            <a:spAutoFit/>
          </a:bodyPr>
          <a:lstStyle/>
          <a:p>
            <a:r>
              <a:rPr lang="en-US" altLang="zh-CN" dirty="0"/>
              <a:t>x_proj: RAW=Wx_pj * x_t</a:t>
            </a:r>
          </a:p>
          <a:p>
            <a:r>
              <a:rPr lang="en-US" altLang="zh-CN" dirty="0"/>
              <a:t>Weight: </a:t>
            </a:r>
            <a:r>
              <a:rPr lang="en-US" altLang="zh-CN" dirty="0">
                <a:sym typeface="+mn-ea"/>
              </a:rPr>
              <a:t>Wx_pj</a:t>
            </a:r>
            <a:r>
              <a:rPr lang="en-US" altLang="zh-CN" dirty="0"/>
              <a:t> (40,256)</a:t>
            </a:r>
          </a:p>
        </p:txBody>
      </p:sp>
      <p:sp>
        <p:nvSpPr>
          <p:cNvPr id="6" name="圆角矩形 5"/>
          <p:cNvSpPr/>
          <p:nvPr/>
        </p:nvSpPr>
        <p:spPr>
          <a:xfrm>
            <a:off x="1391920" y="205549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7" name="圆角矩形 6"/>
          <p:cNvSpPr/>
          <p:nvPr/>
        </p:nvSpPr>
        <p:spPr>
          <a:xfrm>
            <a:off x="4007485" y="205549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8" name="圆角矩形 7"/>
          <p:cNvSpPr/>
          <p:nvPr/>
        </p:nvSpPr>
        <p:spPr>
          <a:xfrm>
            <a:off x="4041775" y="236918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10" name="圆角矩形 9"/>
          <p:cNvSpPr/>
          <p:nvPr/>
        </p:nvSpPr>
        <p:spPr>
          <a:xfrm>
            <a:off x="5624830" y="236918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11" name="圆角矩形 10"/>
          <p:cNvSpPr/>
          <p:nvPr/>
        </p:nvSpPr>
        <p:spPr>
          <a:xfrm>
            <a:off x="5675630" y="270700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12" name="圆角矩形 11"/>
          <p:cNvSpPr/>
          <p:nvPr/>
        </p:nvSpPr>
        <p:spPr>
          <a:xfrm>
            <a:off x="7192010" y="270700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cxnSp>
        <p:nvCxnSpPr>
          <p:cNvPr id="15" name="直接箭头连接符 14"/>
          <p:cNvCxnSpPr>
            <a:stCxn id="6" idx="3"/>
            <a:endCxn id="7" idx="1"/>
          </p:cNvCxnSpPr>
          <p:nvPr/>
        </p:nvCxnSpPr>
        <p:spPr>
          <a:xfrm>
            <a:off x="1544320" y="2148840"/>
            <a:ext cx="2463165" cy="0"/>
          </a:xfrm>
          <a:prstGeom prst="straightConnector1">
            <a:avLst/>
          </a:prstGeom>
          <a:ln>
            <a:solidFill>
              <a:srgbClr val="C00000"/>
            </a:solidFill>
            <a:tailEnd type="arrow"/>
          </a:ln>
        </p:spPr>
        <p:style>
          <a:lnRef idx="2">
            <a:schemeClr val="accent1"/>
          </a:lnRef>
          <a:fillRef idx="0">
            <a:schemeClr val="accent1"/>
          </a:fillRef>
          <a:effectRef idx="1">
            <a:schemeClr val="accent1"/>
          </a:effectRef>
          <a:fontRef idx="minor">
            <a:schemeClr val="tx1"/>
          </a:fontRef>
        </p:style>
      </p:cxnSp>
      <p:cxnSp>
        <p:nvCxnSpPr>
          <p:cNvPr id="16" name="直接箭头连接符 15"/>
          <p:cNvCxnSpPr>
            <a:stCxn id="8" idx="3"/>
            <a:endCxn id="10" idx="1"/>
          </p:cNvCxnSpPr>
          <p:nvPr/>
        </p:nvCxnSpPr>
        <p:spPr>
          <a:xfrm>
            <a:off x="4194175" y="2462530"/>
            <a:ext cx="1430655" cy="0"/>
          </a:xfrm>
          <a:prstGeom prst="straightConnector1">
            <a:avLst/>
          </a:prstGeom>
          <a:ln>
            <a:solidFill>
              <a:srgbClr val="C00000"/>
            </a:solidFill>
            <a:tailEnd type="arrow"/>
          </a:ln>
        </p:spPr>
        <p:style>
          <a:lnRef idx="2">
            <a:schemeClr val="accent1"/>
          </a:lnRef>
          <a:fillRef idx="0">
            <a:schemeClr val="accent1"/>
          </a:fillRef>
          <a:effectRef idx="1">
            <a:schemeClr val="accent1"/>
          </a:effectRef>
          <a:fontRef idx="minor">
            <a:schemeClr val="tx1"/>
          </a:fontRef>
        </p:style>
      </p:cxnSp>
      <p:cxnSp>
        <p:nvCxnSpPr>
          <p:cNvPr id="19" name="直接箭头连接符 18"/>
          <p:cNvCxnSpPr/>
          <p:nvPr/>
        </p:nvCxnSpPr>
        <p:spPr>
          <a:xfrm>
            <a:off x="5828030" y="2800350"/>
            <a:ext cx="1363980" cy="0"/>
          </a:xfrm>
          <a:prstGeom prst="straightConnector1">
            <a:avLst/>
          </a:prstGeom>
          <a:ln>
            <a:solidFill>
              <a:srgbClr val="C00000"/>
            </a:solidFill>
            <a:tailEnd type="arrow"/>
          </a:ln>
        </p:spPr>
        <p:style>
          <a:lnRef idx="2">
            <a:schemeClr val="accent1"/>
          </a:lnRef>
          <a:fillRef idx="0">
            <a:schemeClr val="accent1"/>
          </a:fillRef>
          <a:effectRef idx="1">
            <a:schemeClr val="accent1"/>
          </a:effectRef>
          <a:fontRef idx="minor">
            <a:schemeClr val="tx1"/>
          </a:fontRef>
        </p:style>
      </p:cxnSp>
      <p:sp>
        <p:nvSpPr>
          <p:cNvPr id="20" name="文本框 19"/>
          <p:cNvSpPr txBox="1"/>
          <p:nvPr/>
        </p:nvSpPr>
        <p:spPr>
          <a:xfrm>
            <a:off x="2247265" y="1780540"/>
            <a:ext cx="871855" cy="337185"/>
          </a:xfrm>
          <a:prstGeom prst="rect">
            <a:avLst/>
          </a:prstGeom>
          <a:noFill/>
        </p:spPr>
        <p:txBody>
          <a:bodyPr wrap="square" rtlCol="0">
            <a:spAutoFit/>
          </a:bodyPr>
          <a:lstStyle/>
          <a:p>
            <a:r>
              <a:rPr lang="zh-CN" altLang="en-US" sz="1600" b="1">
                <a:solidFill>
                  <a:srgbClr val="C00000"/>
                </a:solidFill>
              </a:rPr>
              <a:t>△</a:t>
            </a:r>
            <a:r>
              <a:rPr lang="en-US" altLang="zh-CN" sz="1600" b="1" dirty="0">
                <a:solidFill>
                  <a:srgbClr val="C00000"/>
                </a:solidFill>
              </a:rPr>
              <a:t>=12</a:t>
            </a:r>
          </a:p>
        </p:txBody>
      </p:sp>
      <p:sp>
        <p:nvSpPr>
          <p:cNvPr id="21" name="文本框 20"/>
          <p:cNvSpPr txBox="1"/>
          <p:nvPr/>
        </p:nvSpPr>
        <p:spPr>
          <a:xfrm>
            <a:off x="4533265" y="2117725"/>
            <a:ext cx="871855" cy="337185"/>
          </a:xfrm>
          <a:prstGeom prst="rect">
            <a:avLst/>
          </a:prstGeom>
          <a:noFill/>
        </p:spPr>
        <p:txBody>
          <a:bodyPr wrap="square" rtlCol="0">
            <a:spAutoFit/>
          </a:bodyPr>
          <a:lstStyle/>
          <a:p>
            <a:r>
              <a:rPr lang="zh-CN" altLang="en-US" sz="1600" b="1">
                <a:solidFill>
                  <a:srgbClr val="C00000"/>
                </a:solidFill>
              </a:rPr>
              <a:t>△</a:t>
            </a:r>
            <a:r>
              <a:rPr lang="en-US" altLang="zh-CN" sz="1600" b="1" dirty="0">
                <a:solidFill>
                  <a:srgbClr val="C00000"/>
                </a:solidFill>
              </a:rPr>
              <a:t>=12</a:t>
            </a:r>
          </a:p>
        </p:txBody>
      </p:sp>
      <p:sp>
        <p:nvSpPr>
          <p:cNvPr id="22" name="文本框 21"/>
          <p:cNvSpPr txBox="1"/>
          <p:nvPr/>
        </p:nvSpPr>
        <p:spPr>
          <a:xfrm>
            <a:off x="6048375" y="2454910"/>
            <a:ext cx="871855" cy="337185"/>
          </a:xfrm>
          <a:prstGeom prst="rect">
            <a:avLst/>
          </a:prstGeom>
          <a:noFill/>
        </p:spPr>
        <p:txBody>
          <a:bodyPr wrap="square" rtlCol="0">
            <a:spAutoFit/>
          </a:bodyPr>
          <a:lstStyle/>
          <a:p>
            <a:r>
              <a:rPr lang="zh-CN" altLang="en-US" sz="1600" b="1">
                <a:solidFill>
                  <a:srgbClr val="C00000"/>
                </a:solidFill>
              </a:rPr>
              <a:t>△</a:t>
            </a:r>
            <a:r>
              <a:rPr lang="en-US" altLang="zh-CN" sz="1600" b="1" dirty="0">
                <a:solidFill>
                  <a:srgbClr val="C00000"/>
                </a:solidFill>
              </a:rPr>
              <a:t>=12</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 Access Pattern for MVM</a:t>
            </a:r>
          </a:p>
        </p:txBody>
      </p:sp>
      <p:pic>
        <p:nvPicPr>
          <p:cNvPr id="4" name="图片 3"/>
          <p:cNvPicPr>
            <a:picLocks noChangeAspect="1"/>
          </p:cNvPicPr>
          <p:nvPr/>
        </p:nvPicPr>
        <p:blipFill>
          <a:blip r:embed="rId2"/>
          <a:stretch>
            <a:fillRect/>
          </a:stretch>
        </p:blipFill>
        <p:spPr>
          <a:xfrm>
            <a:off x="0" y="1073785"/>
            <a:ext cx="12170410" cy="4690745"/>
          </a:xfrm>
          <a:prstGeom prst="rect">
            <a:avLst/>
          </a:prstGeom>
        </p:spPr>
      </p:pic>
      <p:sp>
        <p:nvSpPr>
          <p:cNvPr id="5" name="文本框 4"/>
          <p:cNvSpPr txBox="1"/>
          <p:nvPr/>
        </p:nvSpPr>
        <p:spPr>
          <a:xfrm>
            <a:off x="168910" y="5832475"/>
            <a:ext cx="7396480" cy="922020"/>
          </a:xfrm>
          <a:prstGeom prst="rect">
            <a:avLst/>
          </a:prstGeom>
          <a:noFill/>
        </p:spPr>
        <p:txBody>
          <a:bodyPr wrap="square" rtlCol="0">
            <a:spAutoFit/>
          </a:bodyPr>
          <a:lstStyle/>
          <a:p>
            <a:r>
              <a:rPr lang="en-US" altLang="zh-CN" dirty="0"/>
              <a:t>Requirements:</a:t>
            </a:r>
          </a:p>
          <a:p>
            <a:r>
              <a:rPr lang="en-US" altLang="zh-CN" dirty="0"/>
              <a:t>Each array fetches one 4</a:t>
            </a:r>
            <a:r>
              <a:rPr lang="en-US" altLang="en-US" dirty="0"/>
              <a:t>×</a:t>
            </a:r>
            <a:r>
              <a:rPr lang="en-US" altLang="zh-CN" dirty="0"/>
              <a:t>4 column block per cycle.</a:t>
            </a:r>
          </a:p>
          <a:p>
            <a:r>
              <a:rPr lang="en-US" altLang="zh-CN" dirty="0"/>
              <a:t>Column spacing between adjacent arrays within the same cycle = 12 columns.</a:t>
            </a:r>
          </a:p>
        </p:txBody>
      </p:sp>
      <p:sp>
        <p:nvSpPr>
          <p:cNvPr id="6" name="圆角矩形 5"/>
          <p:cNvSpPr/>
          <p:nvPr/>
        </p:nvSpPr>
        <p:spPr>
          <a:xfrm>
            <a:off x="1391920" y="205549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7" name="圆角矩形 6"/>
          <p:cNvSpPr/>
          <p:nvPr/>
        </p:nvSpPr>
        <p:spPr>
          <a:xfrm>
            <a:off x="4007485" y="205549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8" name="圆角矩形 7"/>
          <p:cNvSpPr/>
          <p:nvPr/>
        </p:nvSpPr>
        <p:spPr>
          <a:xfrm>
            <a:off x="4041775" y="236918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10" name="圆角矩形 9"/>
          <p:cNvSpPr/>
          <p:nvPr/>
        </p:nvSpPr>
        <p:spPr>
          <a:xfrm>
            <a:off x="5624830" y="236918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11" name="圆角矩形 10"/>
          <p:cNvSpPr/>
          <p:nvPr/>
        </p:nvSpPr>
        <p:spPr>
          <a:xfrm>
            <a:off x="5675630" y="270700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12" name="圆角矩形 11"/>
          <p:cNvSpPr/>
          <p:nvPr/>
        </p:nvSpPr>
        <p:spPr>
          <a:xfrm>
            <a:off x="7192010" y="2707005"/>
            <a:ext cx="152400" cy="186690"/>
          </a:xfrm>
          <a:prstGeom prst="round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cxnSp>
        <p:nvCxnSpPr>
          <p:cNvPr id="15" name="直接箭头连接符 14"/>
          <p:cNvCxnSpPr>
            <a:stCxn id="6" idx="3"/>
            <a:endCxn id="7" idx="1"/>
          </p:cNvCxnSpPr>
          <p:nvPr/>
        </p:nvCxnSpPr>
        <p:spPr>
          <a:xfrm>
            <a:off x="1544320" y="2148840"/>
            <a:ext cx="2463165" cy="0"/>
          </a:xfrm>
          <a:prstGeom prst="straightConnector1">
            <a:avLst/>
          </a:prstGeom>
          <a:ln>
            <a:solidFill>
              <a:srgbClr val="C00000"/>
            </a:solidFill>
            <a:tailEnd type="arrow"/>
          </a:ln>
        </p:spPr>
        <p:style>
          <a:lnRef idx="2">
            <a:schemeClr val="accent1"/>
          </a:lnRef>
          <a:fillRef idx="0">
            <a:schemeClr val="accent1"/>
          </a:fillRef>
          <a:effectRef idx="1">
            <a:schemeClr val="accent1"/>
          </a:effectRef>
          <a:fontRef idx="minor">
            <a:schemeClr val="tx1"/>
          </a:fontRef>
        </p:style>
      </p:cxnSp>
      <p:cxnSp>
        <p:nvCxnSpPr>
          <p:cNvPr id="16" name="直接箭头连接符 15"/>
          <p:cNvCxnSpPr>
            <a:stCxn id="8" idx="3"/>
            <a:endCxn id="10" idx="1"/>
          </p:cNvCxnSpPr>
          <p:nvPr/>
        </p:nvCxnSpPr>
        <p:spPr>
          <a:xfrm>
            <a:off x="4194175" y="2462530"/>
            <a:ext cx="1430655" cy="0"/>
          </a:xfrm>
          <a:prstGeom prst="straightConnector1">
            <a:avLst/>
          </a:prstGeom>
          <a:ln>
            <a:solidFill>
              <a:srgbClr val="C00000"/>
            </a:solidFill>
            <a:tailEnd type="arrow"/>
          </a:ln>
        </p:spPr>
        <p:style>
          <a:lnRef idx="2">
            <a:schemeClr val="accent1"/>
          </a:lnRef>
          <a:fillRef idx="0">
            <a:schemeClr val="accent1"/>
          </a:fillRef>
          <a:effectRef idx="1">
            <a:schemeClr val="accent1"/>
          </a:effectRef>
          <a:fontRef idx="minor">
            <a:schemeClr val="tx1"/>
          </a:fontRef>
        </p:style>
      </p:cxnSp>
      <p:cxnSp>
        <p:nvCxnSpPr>
          <p:cNvPr id="19" name="直接箭头连接符 18"/>
          <p:cNvCxnSpPr/>
          <p:nvPr/>
        </p:nvCxnSpPr>
        <p:spPr>
          <a:xfrm>
            <a:off x="5828030" y="2800350"/>
            <a:ext cx="1363980" cy="0"/>
          </a:xfrm>
          <a:prstGeom prst="straightConnector1">
            <a:avLst/>
          </a:prstGeom>
          <a:ln>
            <a:solidFill>
              <a:srgbClr val="C00000"/>
            </a:solidFill>
            <a:tailEnd type="arrow"/>
          </a:ln>
        </p:spPr>
        <p:style>
          <a:lnRef idx="2">
            <a:schemeClr val="accent1"/>
          </a:lnRef>
          <a:fillRef idx="0">
            <a:schemeClr val="accent1"/>
          </a:fillRef>
          <a:effectRef idx="1">
            <a:schemeClr val="accent1"/>
          </a:effectRef>
          <a:fontRef idx="minor">
            <a:schemeClr val="tx1"/>
          </a:fontRef>
        </p:style>
      </p:cxnSp>
      <p:sp>
        <p:nvSpPr>
          <p:cNvPr id="20" name="文本框 19"/>
          <p:cNvSpPr txBox="1"/>
          <p:nvPr/>
        </p:nvSpPr>
        <p:spPr>
          <a:xfrm>
            <a:off x="2247265" y="1780540"/>
            <a:ext cx="871855" cy="337185"/>
          </a:xfrm>
          <a:prstGeom prst="rect">
            <a:avLst/>
          </a:prstGeom>
          <a:noFill/>
        </p:spPr>
        <p:txBody>
          <a:bodyPr wrap="square" rtlCol="0">
            <a:spAutoFit/>
          </a:bodyPr>
          <a:lstStyle/>
          <a:p>
            <a:r>
              <a:rPr lang="zh-CN" altLang="en-US" sz="1600" b="1">
                <a:solidFill>
                  <a:srgbClr val="C00000"/>
                </a:solidFill>
              </a:rPr>
              <a:t>△</a:t>
            </a:r>
            <a:r>
              <a:rPr lang="en-US" altLang="zh-CN" sz="1600" b="1" dirty="0">
                <a:solidFill>
                  <a:srgbClr val="C00000"/>
                </a:solidFill>
              </a:rPr>
              <a:t>=12</a:t>
            </a:r>
          </a:p>
        </p:txBody>
      </p:sp>
      <p:sp>
        <p:nvSpPr>
          <p:cNvPr id="21" name="文本框 20"/>
          <p:cNvSpPr txBox="1"/>
          <p:nvPr/>
        </p:nvSpPr>
        <p:spPr>
          <a:xfrm>
            <a:off x="4533265" y="2117725"/>
            <a:ext cx="871855" cy="337185"/>
          </a:xfrm>
          <a:prstGeom prst="rect">
            <a:avLst/>
          </a:prstGeom>
          <a:noFill/>
        </p:spPr>
        <p:txBody>
          <a:bodyPr wrap="square" rtlCol="0">
            <a:spAutoFit/>
          </a:bodyPr>
          <a:lstStyle/>
          <a:p>
            <a:r>
              <a:rPr lang="zh-CN" altLang="en-US" sz="1600" b="1">
                <a:solidFill>
                  <a:srgbClr val="C00000"/>
                </a:solidFill>
              </a:rPr>
              <a:t>△</a:t>
            </a:r>
            <a:r>
              <a:rPr lang="en-US" altLang="zh-CN" sz="1600" b="1" dirty="0">
                <a:solidFill>
                  <a:srgbClr val="C00000"/>
                </a:solidFill>
              </a:rPr>
              <a:t>=12</a:t>
            </a:r>
          </a:p>
        </p:txBody>
      </p:sp>
      <p:sp>
        <p:nvSpPr>
          <p:cNvPr id="22" name="文本框 21"/>
          <p:cNvSpPr txBox="1"/>
          <p:nvPr/>
        </p:nvSpPr>
        <p:spPr>
          <a:xfrm>
            <a:off x="6048375" y="2454910"/>
            <a:ext cx="871855" cy="337185"/>
          </a:xfrm>
          <a:prstGeom prst="rect">
            <a:avLst/>
          </a:prstGeom>
          <a:noFill/>
        </p:spPr>
        <p:txBody>
          <a:bodyPr wrap="square" rtlCol="0">
            <a:spAutoFit/>
          </a:bodyPr>
          <a:lstStyle/>
          <a:p>
            <a:r>
              <a:rPr lang="zh-CN" altLang="en-US" sz="1600" b="1">
                <a:solidFill>
                  <a:srgbClr val="C00000"/>
                </a:solidFill>
              </a:rPr>
              <a:t>△</a:t>
            </a:r>
            <a:r>
              <a:rPr lang="en-US" altLang="zh-CN" sz="1600" b="1" dirty="0">
                <a:solidFill>
                  <a:srgbClr val="C00000"/>
                </a:solidFill>
              </a:rPr>
              <a:t>=12</a:t>
            </a:r>
          </a:p>
        </p:txBody>
      </p:sp>
      <p:sp>
        <p:nvSpPr>
          <p:cNvPr id="23" name="椭圆 22"/>
          <p:cNvSpPr/>
          <p:nvPr/>
        </p:nvSpPr>
        <p:spPr>
          <a:xfrm>
            <a:off x="1316355" y="1651635"/>
            <a:ext cx="203200" cy="294640"/>
          </a:xfrm>
          <a:prstGeom prst="ellipse">
            <a:avLst/>
          </a:prstGeom>
          <a:ln>
            <a:solidFill>
              <a:schemeClr val="accent5"/>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24" name="椭圆 23"/>
          <p:cNvSpPr/>
          <p:nvPr/>
        </p:nvSpPr>
        <p:spPr>
          <a:xfrm>
            <a:off x="1357630" y="1997075"/>
            <a:ext cx="203200" cy="294640"/>
          </a:xfrm>
          <a:prstGeom prst="ellipse">
            <a:avLst/>
          </a:prstGeom>
          <a:ln>
            <a:solidFill>
              <a:schemeClr val="accent5"/>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25" name="椭圆 24"/>
          <p:cNvSpPr/>
          <p:nvPr/>
        </p:nvSpPr>
        <p:spPr>
          <a:xfrm>
            <a:off x="1341120" y="2351405"/>
            <a:ext cx="203200" cy="294640"/>
          </a:xfrm>
          <a:prstGeom prst="ellipse">
            <a:avLst/>
          </a:prstGeom>
          <a:ln>
            <a:solidFill>
              <a:schemeClr val="accent5"/>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26" name="椭圆 25"/>
          <p:cNvSpPr/>
          <p:nvPr/>
        </p:nvSpPr>
        <p:spPr>
          <a:xfrm>
            <a:off x="4007485" y="2633980"/>
            <a:ext cx="203200" cy="294640"/>
          </a:xfrm>
          <a:prstGeom prst="ellipse">
            <a:avLst/>
          </a:prstGeom>
          <a:ln>
            <a:solidFill>
              <a:schemeClr val="accent5"/>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27" name="椭圆 26"/>
          <p:cNvSpPr/>
          <p:nvPr/>
        </p:nvSpPr>
        <p:spPr>
          <a:xfrm>
            <a:off x="4007485" y="2339340"/>
            <a:ext cx="203200" cy="294640"/>
          </a:xfrm>
          <a:prstGeom prst="ellipse">
            <a:avLst/>
          </a:prstGeom>
          <a:ln>
            <a:solidFill>
              <a:schemeClr val="accent5"/>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cxnSp>
        <p:nvCxnSpPr>
          <p:cNvPr id="28" name="曲线连接符 27"/>
          <p:cNvCxnSpPr>
            <a:stCxn id="23" idx="2"/>
            <a:endCxn id="24" idx="2"/>
          </p:cNvCxnSpPr>
          <p:nvPr/>
        </p:nvCxnSpPr>
        <p:spPr>
          <a:xfrm rot="10800000" flipH="1" flipV="1">
            <a:off x="1315720" y="1798955"/>
            <a:ext cx="41275" cy="345440"/>
          </a:xfrm>
          <a:prstGeom prst="curvedConnector3">
            <a:avLst>
              <a:gd name="adj1" fmla="val -576923"/>
            </a:avLst>
          </a:prstGeom>
          <a:ln>
            <a:solidFill>
              <a:schemeClr val="accent5"/>
            </a:solidFill>
            <a:tailEnd type="arrow"/>
          </a:ln>
        </p:spPr>
        <p:style>
          <a:lnRef idx="2">
            <a:schemeClr val="accent1"/>
          </a:lnRef>
          <a:fillRef idx="0">
            <a:schemeClr val="accent1"/>
          </a:fillRef>
          <a:effectRef idx="1">
            <a:schemeClr val="accent1"/>
          </a:effectRef>
          <a:fontRef idx="minor">
            <a:schemeClr val="tx1"/>
          </a:fontRef>
        </p:style>
      </p:cxnSp>
      <p:cxnSp>
        <p:nvCxnSpPr>
          <p:cNvPr id="29" name="曲线连接符 28"/>
          <p:cNvCxnSpPr/>
          <p:nvPr/>
        </p:nvCxnSpPr>
        <p:spPr>
          <a:xfrm rot="10800000" flipH="1" flipV="1">
            <a:off x="1299845" y="2242185"/>
            <a:ext cx="41275" cy="345440"/>
          </a:xfrm>
          <a:prstGeom prst="curvedConnector3">
            <a:avLst>
              <a:gd name="adj1" fmla="val -576923"/>
            </a:avLst>
          </a:prstGeom>
          <a:ln>
            <a:solidFill>
              <a:schemeClr val="accent5"/>
            </a:solidFill>
            <a:tailEnd type="arrow"/>
          </a:ln>
        </p:spPr>
        <p:style>
          <a:lnRef idx="2">
            <a:schemeClr val="accent1"/>
          </a:lnRef>
          <a:fillRef idx="0">
            <a:schemeClr val="accent1"/>
          </a:fillRef>
          <a:effectRef idx="1">
            <a:schemeClr val="accent1"/>
          </a:effectRef>
          <a:fontRef idx="minor">
            <a:schemeClr val="tx1"/>
          </a:fontRef>
        </p:style>
      </p:cxnSp>
      <p:cxnSp>
        <p:nvCxnSpPr>
          <p:cNvPr id="30" name="曲线连接符 29"/>
          <p:cNvCxnSpPr/>
          <p:nvPr/>
        </p:nvCxnSpPr>
        <p:spPr>
          <a:xfrm rot="10800000" flipH="1" flipV="1">
            <a:off x="4000500" y="2462530"/>
            <a:ext cx="41275" cy="345440"/>
          </a:xfrm>
          <a:prstGeom prst="curvedConnector3">
            <a:avLst>
              <a:gd name="adj1" fmla="val -576923"/>
            </a:avLst>
          </a:prstGeom>
          <a:ln>
            <a:solidFill>
              <a:schemeClr val="accent5"/>
            </a:solidFill>
            <a:tailEnd type="arrow"/>
          </a:ln>
        </p:spPr>
        <p:style>
          <a:lnRef idx="2">
            <a:schemeClr val="accent1"/>
          </a:lnRef>
          <a:fillRef idx="0">
            <a:schemeClr val="accent1"/>
          </a:fillRef>
          <a:effectRef idx="1">
            <a:schemeClr val="accent1"/>
          </a:effectRef>
          <a:fontRef idx="minor">
            <a:schemeClr val="tx1"/>
          </a:fontRef>
        </p:style>
      </p:cxnSp>
      <p:sp>
        <p:nvSpPr>
          <p:cNvPr id="31" name="文本框 30"/>
          <p:cNvSpPr txBox="1"/>
          <p:nvPr/>
        </p:nvSpPr>
        <p:spPr>
          <a:xfrm>
            <a:off x="374015" y="1811655"/>
            <a:ext cx="789305" cy="337185"/>
          </a:xfrm>
          <a:prstGeom prst="rect">
            <a:avLst/>
          </a:prstGeom>
          <a:noFill/>
        </p:spPr>
        <p:txBody>
          <a:bodyPr wrap="square" rtlCol="0">
            <a:spAutoFit/>
          </a:bodyPr>
          <a:lstStyle/>
          <a:p>
            <a:r>
              <a:rPr lang="zh-CN" altLang="en-US" sz="1600" b="1">
                <a:solidFill>
                  <a:schemeClr val="accent5"/>
                </a:solidFill>
              </a:rPr>
              <a:t>△</a:t>
            </a:r>
            <a:r>
              <a:rPr lang="en-US" altLang="zh-CN" sz="1600" b="1" dirty="0">
                <a:solidFill>
                  <a:schemeClr val="accent5"/>
                </a:solidFill>
              </a:rPr>
              <a:t>=16</a:t>
            </a:r>
          </a:p>
        </p:txBody>
      </p:sp>
      <p:sp>
        <p:nvSpPr>
          <p:cNvPr id="32" name="文本框 31"/>
          <p:cNvSpPr txBox="1"/>
          <p:nvPr/>
        </p:nvSpPr>
        <p:spPr>
          <a:xfrm>
            <a:off x="374015" y="2275840"/>
            <a:ext cx="789305" cy="337185"/>
          </a:xfrm>
          <a:prstGeom prst="rect">
            <a:avLst/>
          </a:prstGeom>
          <a:noFill/>
        </p:spPr>
        <p:txBody>
          <a:bodyPr wrap="square" rtlCol="0">
            <a:spAutoFit/>
          </a:bodyPr>
          <a:lstStyle/>
          <a:p>
            <a:r>
              <a:rPr lang="zh-CN" altLang="en-US" sz="1600" b="1">
                <a:solidFill>
                  <a:schemeClr val="accent5"/>
                </a:solidFill>
              </a:rPr>
              <a:t>△</a:t>
            </a:r>
            <a:r>
              <a:rPr lang="en-US" altLang="zh-CN" sz="1600" b="1" dirty="0">
                <a:solidFill>
                  <a:schemeClr val="accent5"/>
                </a:solidFill>
              </a:rPr>
              <a:t>=16</a:t>
            </a:r>
          </a:p>
        </p:txBody>
      </p:sp>
      <p:sp>
        <p:nvSpPr>
          <p:cNvPr id="33" name="文本框 32"/>
          <p:cNvSpPr txBox="1"/>
          <p:nvPr/>
        </p:nvSpPr>
        <p:spPr>
          <a:xfrm>
            <a:off x="2895600" y="2470785"/>
            <a:ext cx="789305" cy="337185"/>
          </a:xfrm>
          <a:prstGeom prst="rect">
            <a:avLst/>
          </a:prstGeom>
          <a:noFill/>
        </p:spPr>
        <p:txBody>
          <a:bodyPr wrap="square" rtlCol="0">
            <a:spAutoFit/>
          </a:bodyPr>
          <a:lstStyle/>
          <a:p>
            <a:r>
              <a:rPr lang="zh-CN" altLang="en-US" sz="1600" b="1">
                <a:solidFill>
                  <a:schemeClr val="accent5"/>
                </a:solidFill>
              </a:rPr>
              <a:t>△</a:t>
            </a:r>
            <a:r>
              <a:rPr lang="en-US" altLang="zh-CN" sz="1600" b="1" dirty="0">
                <a:solidFill>
                  <a:schemeClr val="accent5"/>
                </a:solidFill>
              </a:rPr>
              <a:t>=16</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p:cNvPicPr>
            <a:picLocks noChangeAspect="1"/>
          </p:cNvPicPr>
          <p:nvPr/>
        </p:nvPicPr>
        <p:blipFill>
          <a:blip r:embed="rId2"/>
          <a:stretch>
            <a:fillRect/>
          </a:stretch>
        </p:blipFill>
        <p:spPr>
          <a:xfrm>
            <a:off x="6797675" y="1014095"/>
            <a:ext cx="4875530" cy="1286510"/>
          </a:xfrm>
          <a:prstGeom prst="rect">
            <a:avLst/>
          </a:prstGeom>
        </p:spPr>
      </p:pic>
      <p:sp>
        <p:nvSpPr>
          <p:cNvPr id="31" name="圆角矩形 30"/>
          <p:cNvSpPr/>
          <p:nvPr/>
        </p:nvSpPr>
        <p:spPr>
          <a:xfrm>
            <a:off x="525780" y="5843905"/>
            <a:ext cx="10196830" cy="644525"/>
          </a:xfrm>
          <a:prstGeom prst="roundRect">
            <a:avLst/>
          </a:prstGeom>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2" name="Title 1"/>
          <p:cNvSpPr>
            <a:spLocks noGrp="1"/>
          </p:cNvSpPr>
          <p:nvPr>
            <p:ph type="title"/>
          </p:nvPr>
        </p:nvSpPr>
        <p:spPr/>
        <p:txBody>
          <a:bodyPr/>
          <a:lstStyle/>
          <a:p>
            <a:r>
              <a:rPr lang="en-US" dirty="0"/>
              <a:t>Interleaving Memory Bank Design</a:t>
            </a:r>
          </a:p>
        </p:txBody>
      </p:sp>
      <p:sp>
        <p:nvSpPr>
          <p:cNvPr id="3" name="文本框 2"/>
          <p:cNvSpPr txBox="1"/>
          <p:nvPr/>
        </p:nvSpPr>
        <p:spPr>
          <a:xfrm>
            <a:off x="510540" y="1184275"/>
            <a:ext cx="7820660" cy="1198880"/>
          </a:xfrm>
          <a:prstGeom prst="rect">
            <a:avLst/>
          </a:prstGeom>
          <a:noFill/>
        </p:spPr>
        <p:txBody>
          <a:bodyPr wrap="square" rtlCol="0">
            <a:spAutoFit/>
          </a:bodyPr>
          <a:lstStyle/>
          <a:p>
            <a:r>
              <a:rPr lang="en-US" altLang="zh-CN" dirty="0"/>
              <a:t>Requirements:</a:t>
            </a:r>
          </a:p>
          <a:p>
            <a:pPr marL="285750" indent="-285750">
              <a:buFont typeface="Arial" panose="020B0604020202020204" pitchFamily="34" charset="0"/>
              <a:buChar char="•"/>
            </a:pPr>
            <a:r>
              <a:rPr lang="en-US" altLang="zh-CN" dirty="0"/>
              <a:t>Each array fetches one </a:t>
            </a:r>
            <a:r>
              <a:rPr lang="en-US" altLang="zh-CN" b="1" dirty="0">
                <a:solidFill>
                  <a:srgbClr val="C00000"/>
                </a:solidFill>
              </a:rPr>
              <a:t>4</a:t>
            </a:r>
            <a:r>
              <a:rPr lang="en-US" altLang="en-US" b="1" dirty="0">
                <a:solidFill>
                  <a:srgbClr val="C00000"/>
                </a:solidFill>
              </a:rPr>
              <a:t>×</a:t>
            </a:r>
            <a:r>
              <a:rPr lang="en-US" altLang="zh-CN" b="1" dirty="0">
                <a:solidFill>
                  <a:srgbClr val="C00000"/>
                </a:solidFill>
              </a:rPr>
              <a:t>4 column block</a:t>
            </a:r>
            <a:r>
              <a:rPr lang="en-US" altLang="zh-CN" dirty="0"/>
              <a:t> per cycle.</a:t>
            </a:r>
          </a:p>
          <a:p>
            <a:pPr marL="285750" indent="-285750">
              <a:buFont typeface="Arial" panose="020B0604020202020204" pitchFamily="34" charset="0"/>
              <a:buChar char="•"/>
            </a:pPr>
            <a:r>
              <a:rPr lang="en-US" altLang="zh-CN" b="1" dirty="0">
                <a:solidFill>
                  <a:srgbClr val="C00000"/>
                </a:solidFill>
              </a:rPr>
              <a:t>Column</a:t>
            </a:r>
            <a:r>
              <a:rPr lang="en-US" altLang="zh-CN" dirty="0"/>
              <a:t> </a:t>
            </a:r>
            <a:r>
              <a:rPr lang="en-US" altLang="zh-CN" b="1" dirty="0">
                <a:solidFill>
                  <a:srgbClr val="C00000"/>
                </a:solidFill>
              </a:rPr>
              <a:t>stride</a:t>
            </a:r>
            <a:r>
              <a:rPr lang="en-US" altLang="zh-CN" dirty="0"/>
              <a:t> between adjacent arrays within the same cycle </a:t>
            </a:r>
            <a:r>
              <a:rPr lang="en-US" altLang="zh-CN" b="1" dirty="0">
                <a:solidFill>
                  <a:srgbClr val="C00000"/>
                </a:solidFill>
              </a:rPr>
              <a:t>= 12 columns.</a:t>
            </a:r>
          </a:p>
          <a:p>
            <a:pPr marL="285750" indent="-285750">
              <a:buFont typeface="Arial" panose="020B0604020202020204" pitchFamily="34" charset="0"/>
              <a:buChar char="•"/>
            </a:pPr>
            <a:r>
              <a:rPr lang="en-US" altLang="zh-CN" dirty="0"/>
              <a:t>Guarantees </a:t>
            </a:r>
            <a:r>
              <a:rPr lang="en-US" altLang="zh-CN" b="1" dirty="0">
                <a:solidFill>
                  <a:srgbClr val="C00000"/>
                </a:solidFill>
              </a:rPr>
              <a:t>conflict-free</a:t>
            </a:r>
            <a:r>
              <a:rPr lang="en-US" altLang="zh-CN" dirty="0"/>
              <a:t> parallel read for all 4 arrays.</a:t>
            </a:r>
          </a:p>
        </p:txBody>
      </p:sp>
      <p:sp>
        <p:nvSpPr>
          <p:cNvPr id="6" name="文本框 5"/>
          <p:cNvSpPr txBox="1"/>
          <p:nvPr/>
        </p:nvSpPr>
        <p:spPr>
          <a:xfrm>
            <a:off x="510540" y="2383155"/>
            <a:ext cx="5673725" cy="1198880"/>
          </a:xfrm>
          <a:prstGeom prst="rect">
            <a:avLst/>
          </a:prstGeom>
          <a:noFill/>
        </p:spPr>
        <p:txBody>
          <a:bodyPr wrap="square" rtlCol="0">
            <a:spAutoFit/>
          </a:bodyPr>
          <a:lstStyle/>
          <a:p>
            <a:r>
              <a:rPr lang="en-US" altLang="zh-CN" dirty="0"/>
              <a:t>Questions:</a:t>
            </a:r>
          </a:p>
          <a:p>
            <a:pPr marL="285750" indent="-285750">
              <a:buFont typeface="Arial" panose="020B0604020202020204" pitchFamily="34" charset="0"/>
              <a:buChar char="•"/>
            </a:pPr>
            <a:r>
              <a:rPr lang="en-US" altLang="zh-CN" dirty="0"/>
              <a:t>How many banks? (NBank=?)</a:t>
            </a:r>
          </a:p>
          <a:p>
            <a:pPr marL="285750" indent="-285750">
              <a:buFont typeface="Arial" panose="020B0604020202020204" pitchFamily="34" charset="0"/>
              <a:buChar char="•"/>
            </a:pPr>
            <a:r>
              <a:rPr lang="en-US" altLang="zh-CN" dirty="0"/>
              <a:t>How weights data distribute? (round-robin mapping)</a:t>
            </a:r>
          </a:p>
          <a:p>
            <a:pPr marL="285750" indent="-285750">
              <a:buFont typeface="Arial" panose="020B0604020202020204" pitchFamily="34" charset="0"/>
              <a:buChar char="•"/>
            </a:pPr>
            <a:r>
              <a:rPr lang="en-US" altLang="zh-CN" dirty="0"/>
              <a:t>How to access? (bank_id=?@each cycle)</a:t>
            </a:r>
          </a:p>
        </p:txBody>
      </p:sp>
      <p:sp>
        <p:nvSpPr>
          <p:cNvPr id="11" name="文本框 10"/>
          <p:cNvSpPr txBox="1"/>
          <p:nvPr/>
        </p:nvSpPr>
        <p:spPr>
          <a:xfrm>
            <a:off x="671195" y="3745865"/>
            <a:ext cx="6240780" cy="645160"/>
          </a:xfrm>
          <a:prstGeom prst="rect">
            <a:avLst/>
          </a:prstGeom>
          <a:noFill/>
        </p:spPr>
        <p:txBody>
          <a:bodyPr wrap="square" rtlCol="0">
            <a:spAutoFit/>
          </a:bodyPr>
          <a:lstStyle/>
          <a:p>
            <a:r>
              <a:rPr lang="en-US" altLang="zh-CN" dirty="0"/>
              <a:t>1 block covers 4 x 4 weight data, </a:t>
            </a:r>
            <a:r>
              <a:rPr lang="en-US" altLang="zh-CN" dirty="0" err="1"/>
              <a:t>block_id</a:t>
            </a:r>
            <a:r>
              <a:rPr lang="en-US" altLang="zh-CN" dirty="0"/>
              <a:t>=</a:t>
            </a:r>
            <a:r>
              <a:rPr lang="en-US" altLang="en-US" dirty="0"/>
              <a:t>⌊</a:t>
            </a:r>
            <a:r>
              <a:rPr lang="en-US" altLang="zh-CN" dirty="0"/>
              <a:t>col/4</a:t>
            </a:r>
            <a:r>
              <a:rPr lang="en-US" altLang="en-US" dirty="0"/>
              <a:t>⌋, n=</a:t>
            </a:r>
            <a:r>
              <a:rPr lang="en-US" altLang="en-US" dirty="0" err="1"/>
              <a:t>array_id</a:t>
            </a:r>
            <a:endParaRPr lang="en-US" altLang="en-US" dirty="0"/>
          </a:p>
          <a:p>
            <a:r>
              <a:rPr lang="en-US" altLang="zh-CN" dirty="0" err="1"/>
              <a:t>Array_n</a:t>
            </a:r>
            <a:r>
              <a:rPr lang="en-US" altLang="zh-CN" dirty="0"/>
              <a:t>​ </a:t>
            </a:r>
            <a:r>
              <a:rPr lang="en-US" altLang="en-US" dirty="0"/>
              <a:t>→ </a:t>
            </a:r>
            <a:r>
              <a:rPr lang="en-US" altLang="zh-CN" dirty="0"/>
              <a:t>block_id+3n</a:t>
            </a:r>
          </a:p>
        </p:txBody>
      </p:sp>
      <p:pic>
        <p:nvPicPr>
          <p:cNvPr id="20" name="图片 19"/>
          <p:cNvPicPr>
            <a:picLocks noChangeAspect="1"/>
          </p:cNvPicPr>
          <p:nvPr/>
        </p:nvPicPr>
        <p:blipFill>
          <a:blip r:embed="rId3"/>
          <a:stretch>
            <a:fillRect/>
          </a:stretch>
        </p:blipFill>
        <p:spPr>
          <a:xfrm>
            <a:off x="671195" y="4391025"/>
            <a:ext cx="2124075" cy="1228725"/>
          </a:xfrm>
          <a:prstGeom prst="rect">
            <a:avLst/>
          </a:prstGeom>
        </p:spPr>
      </p:pic>
      <p:pic>
        <p:nvPicPr>
          <p:cNvPr id="22" name="图片 21"/>
          <p:cNvPicPr>
            <a:picLocks noChangeAspect="1"/>
          </p:cNvPicPr>
          <p:nvPr/>
        </p:nvPicPr>
        <p:blipFill>
          <a:blip r:embed="rId4"/>
          <a:stretch>
            <a:fillRect/>
          </a:stretch>
        </p:blipFill>
        <p:spPr>
          <a:xfrm>
            <a:off x="3386455" y="4596130"/>
            <a:ext cx="3705225" cy="676275"/>
          </a:xfrm>
          <a:prstGeom prst="rect">
            <a:avLst/>
          </a:prstGeom>
        </p:spPr>
      </p:pic>
      <p:sp>
        <p:nvSpPr>
          <p:cNvPr id="23" name="文本框 22"/>
          <p:cNvSpPr txBox="1"/>
          <p:nvPr/>
        </p:nvSpPr>
        <p:spPr>
          <a:xfrm>
            <a:off x="7473950" y="3562350"/>
            <a:ext cx="4135120" cy="2278380"/>
          </a:xfrm>
          <a:prstGeom prst="rect">
            <a:avLst/>
          </a:prstGeom>
          <a:noFill/>
        </p:spPr>
        <p:txBody>
          <a:bodyPr wrap="square" rtlCol="0">
            <a:noAutofit/>
          </a:bodyPr>
          <a:lstStyle/>
          <a:p>
            <a:r>
              <a:rPr lang="en-US" altLang="zh-CN"/>
              <a:t>for example, at cycle = 4</a:t>
            </a:r>
          </a:p>
          <a:p>
            <a:r>
              <a:rPr lang="en-US">
                <a:solidFill>
                  <a:schemeClr val="tx2">
                    <a:lumMod val="95000"/>
                    <a:lumOff val="5000"/>
                  </a:schemeClr>
                </a:solidFill>
              </a:rPr>
              <a:t>Array0</a:t>
            </a:r>
            <a:r>
              <a:rPr lang="en-US" altLang="zh-CN">
                <a:solidFill>
                  <a:schemeClr val="tx2">
                    <a:lumMod val="95000"/>
                    <a:lumOff val="5000"/>
                  </a:schemeClr>
                </a:solidFill>
              </a:rPr>
              <a:t>=col48-51, Array1=col36-39, </a:t>
            </a:r>
            <a:r>
              <a:rPr lang="en-US">
                <a:solidFill>
                  <a:schemeClr val="tx2">
                    <a:lumMod val="95000"/>
                    <a:lumOff val="5000"/>
                  </a:schemeClr>
                </a:solidFill>
              </a:rPr>
              <a:t>Array2</a:t>
            </a:r>
            <a:r>
              <a:rPr lang="en-US" altLang="zh-CN">
                <a:solidFill>
                  <a:schemeClr val="tx2">
                    <a:lumMod val="95000"/>
                    <a:lumOff val="5000"/>
                  </a:schemeClr>
                </a:solidFill>
              </a:rPr>
              <a:t>=col24–27</a:t>
            </a:r>
            <a:r>
              <a:rPr lang="en-US" altLang="zh-CN">
                <a:solidFill>
                  <a:schemeClr val="tx2">
                    <a:lumMod val="95000"/>
                    <a:lumOff val="5000"/>
                  </a:schemeClr>
                </a:solidFill>
                <a:sym typeface="+mn-ea"/>
              </a:rPr>
              <a:t>, </a:t>
            </a:r>
            <a:r>
              <a:rPr lang="en-US">
                <a:solidFill>
                  <a:schemeClr val="tx2">
                    <a:lumMod val="95000"/>
                    <a:lumOff val="5000"/>
                  </a:schemeClr>
                </a:solidFill>
                <a:sym typeface="+mn-ea"/>
              </a:rPr>
              <a:t>Array3</a:t>
            </a:r>
            <a:r>
              <a:rPr lang="en-US" altLang="zh-CN">
                <a:solidFill>
                  <a:schemeClr val="tx2">
                    <a:lumMod val="95000"/>
                    <a:lumOff val="5000"/>
                  </a:schemeClr>
                </a:solidFill>
                <a:sym typeface="+mn-ea"/>
              </a:rPr>
              <a:t>=col12–15</a:t>
            </a:r>
          </a:p>
          <a:p>
            <a:r>
              <a:rPr lang="en-US" altLang="zh-CN"/>
              <a:t> block_id=12</a:t>
            </a:r>
          </a:p>
          <a:p>
            <a:r>
              <a:rPr lang="en-US">
                <a:sym typeface="+mn-ea"/>
              </a:rPr>
              <a:t>Array0</a:t>
            </a:r>
            <a:r>
              <a:rPr lang="en-US" altLang="zh-CN">
                <a:sym typeface="+mn-ea"/>
              </a:rPr>
              <a:t>=block_id+0</a:t>
            </a:r>
          </a:p>
          <a:p>
            <a:r>
              <a:rPr lang="en-US" altLang="zh-CN">
                <a:sym typeface="+mn-ea"/>
              </a:rPr>
              <a:t>Array1=block_id+3</a:t>
            </a:r>
          </a:p>
          <a:p>
            <a:r>
              <a:rPr lang="en-US" altLang="zh-CN">
                <a:sym typeface="+mn-ea"/>
              </a:rPr>
              <a:t>Array2=block_id+6</a:t>
            </a:r>
          </a:p>
          <a:p>
            <a:r>
              <a:rPr lang="en-US" altLang="zh-CN">
                <a:sym typeface="+mn-ea"/>
              </a:rPr>
              <a:t>Array3=block_id+9</a:t>
            </a:r>
            <a:endParaRPr lang="en-US" altLang="zh-CN"/>
          </a:p>
          <a:p>
            <a:endParaRPr lang="en-US" altLang="zh-CN"/>
          </a:p>
        </p:txBody>
      </p:sp>
      <p:sp>
        <p:nvSpPr>
          <p:cNvPr id="24" name="文本框 23"/>
          <p:cNvSpPr txBox="1"/>
          <p:nvPr/>
        </p:nvSpPr>
        <p:spPr>
          <a:xfrm>
            <a:off x="601345" y="5843905"/>
            <a:ext cx="10186035" cy="645160"/>
          </a:xfrm>
          <a:prstGeom prst="rect">
            <a:avLst/>
          </a:prstGeom>
          <a:noFill/>
        </p:spPr>
        <p:txBody>
          <a:bodyPr wrap="square" rtlCol="0">
            <a:spAutoFit/>
          </a:bodyPr>
          <a:lstStyle/>
          <a:p>
            <a:r>
              <a:rPr lang="en-US" altLang="zh-CN"/>
              <a:t>4 arrays simultaneously read different column blocks, spaced </a:t>
            </a:r>
            <a:r>
              <a:rPr lang="en-US" altLang="zh-CN" b="1">
                <a:solidFill>
                  <a:srgbClr val="C00000"/>
                </a:solidFill>
              </a:rPr>
              <a:t>3 blocks apart from each other.</a:t>
            </a:r>
          </a:p>
          <a:p>
            <a:r>
              <a:rPr lang="en-US" altLang="zh-CN"/>
              <a:t>Regardless of the size of block_id, the bank number falls within the </a:t>
            </a:r>
            <a:r>
              <a:rPr lang="en-US" altLang="zh-CN" b="1">
                <a:solidFill>
                  <a:srgbClr val="C00000"/>
                </a:solidFill>
              </a:rPr>
              <a:t>range 0~Nbank−1. =&gt; modulo Unrolling</a:t>
            </a:r>
          </a:p>
        </p:txBody>
      </p:sp>
      <p:sp>
        <p:nvSpPr>
          <p:cNvPr id="28" name="圆角矩形 27"/>
          <p:cNvSpPr/>
          <p:nvPr/>
        </p:nvSpPr>
        <p:spPr>
          <a:xfrm>
            <a:off x="7378065" y="2383155"/>
            <a:ext cx="3539490" cy="862965"/>
          </a:xfrm>
          <a:prstGeom prst="roundRect">
            <a:avLst/>
          </a:prstGeom>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25" name="文本框 24"/>
          <p:cNvSpPr txBox="1"/>
          <p:nvPr/>
        </p:nvSpPr>
        <p:spPr>
          <a:xfrm>
            <a:off x="7352665" y="2439670"/>
            <a:ext cx="3752215" cy="645160"/>
          </a:xfrm>
          <a:prstGeom prst="rect">
            <a:avLst/>
          </a:prstGeom>
          <a:noFill/>
        </p:spPr>
        <p:txBody>
          <a:bodyPr wrap="square" rtlCol="0">
            <a:spAutoFit/>
          </a:bodyPr>
          <a:lstStyle/>
          <a:p>
            <a:r>
              <a:rPr lang="en-US" altLang="zh-CN" b="1" i="1">
                <a:solidFill>
                  <a:srgbClr val="C00000"/>
                </a:solidFill>
              </a:rPr>
              <a:t>Bank Mapping Function:</a:t>
            </a:r>
          </a:p>
          <a:p>
            <a:r>
              <a:rPr lang="en-US" altLang="zh-CN" b="1" i="1">
                <a:solidFill>
                  <a:srgbClr val="C00000"/>
                </a:solidFill>
              </a:rPr>
              <a:t>bank_id=(block_id+3n) mod NBank</a:t>
            </a:r>
          </a:p>
        </p:txBody>
      </p:sp>
      <p:sp>
        <p:nvSpPr>
          <p:cNvPr id="30" name="下弧形箭头 29"/>
          <p:cNvSpPr/>
          <p:nvPr/>
        </p:nvSpPr>
        <p:spPr>
          <a:xfrm rot="16620000">
            <a:off x="9768205" y="4175125"/>
            <a:ext cx="2955925" cy="691515"/>
          </a:xfrm>
          <a:prstGeom prst="curvedUpArrow">
            <a:avLst>
              <a:gd name="adj1" fmla="val 25000"/>
              <a:gd name="adj2" fmla="val 75001"/>
              <a:gd name="adj3" fmla="val 25000"/>
            </a:avLst>
          </a:prstGeom>
        </p:spPr>
        <p:style>
          <a:lnRef idx="1">
            <a:schemeClr val="accent1"/>
          </a:lnRef>
          <a:fillRef idx="3">
            <a:schemeClr val="accent1"/>
          </a:fillRef>
          <a:effectRef idx="2">
            <a:schemeClr val="accent1"/>
          </a:effectRef>
          <a:fontRef idx="minor">
            <a:schemeClr val="lt1"/>
          </a:fontRef>
        </p:style>
        <p:txBody>
          <a:bodyPr/>
          <a:lstStyle/>
          <a:p>
            <a:endParaRPr lang="zh-CN" altLang="en-US">
              <a:solidFill>
                <a:schemeClr val="tx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sym typeface="+mn-ea"/>
              </a:rPr>
              <a:t>Interleaving Memory Bank Design</a:t>
            </a:r>
            <a:endParaRPr lang="zh-CN" altLang="en-US"/>
          </a:p>
        </p:txBody>
      </p:sp>
      <p:sp>
        <p:nvSpPr>
          <p:cNvPr id="6" name="文本框 5"/>
          <p:cNvSpPr txBox="1"/>
          <p:nvPr/>
        </p:nvSpPr>
        <p:spPr>
          <a:xfrm>
            <a:off x="248285" y="1099185"/>
            <a:ext cx="5673725" cy="1198880"/>
          </a:xfrm>
          <a:prstGeom prst="rect">
            <a:avLst/>
          </a:prstGeom>
          <a:noFill/>
        </p:spPr>
        <p:txBody>
          <a:bodyPr wrap="square" rtlCol="0">
            <a:spAutoFit/>
          </a:bodyPr>
          <a:lstStyle/>
          <a:p>
            <a:r>
              <a:rPr lang="en-US" altLang="zh-CN"/>
              <a:t>Questions:</a:t>
            </a:r>
          </a:p>
          <a:p>
            <a:pPr marL="285750" indent="-285750">
              <a:buFont typeface="Arial" panose="020B0604020202020204" pitchFamily="34" charset="0"/>
              <a:buChar char="•"/>
            </a:pPr>
            <a:r>
              <a:rPr lang="en-US" altLang="zh-CN"/>
              <a:t>How many banks? (NBank=?)</a:t>
            </a:r>
          </a:p>
          <a:p>
            <a:pPr marL="285750" indent="-285750">
              <a:buFont typeface="Arial" panose="020B0604020202020204" pitchFamily="34" charset="0"/>
              <a:buChar char="•"/>
            </a:pPr>
            <a:r>
              <a:rPr lang="en-US" altLang="zh-CN"/>
              <a:t>How weights data distribute? </a:t>
            </a:r>
          </a:p>
          <a:p>
            <a:pPr marL="285750" indent="-285750">
              <a:buFont typeface="Arial" panose="020B0604020202020204" pitchFamily="34" charset="0"/>
              <a:buChar char="•"/>
            </a:pPr>
            <a:r>
              <a:rPr lang="en-US" altLang="zh-CN"/>
              <a:t>How to access? (bank_id=?@each cycle)</a:t>
            </a:r>
          </a:p>
        </p:txBody>
      </p:sp>
      <p:sp>
        <p:nvSpPr>
          <p:cNvPr id="25" name="文本框 24"/>
          <p:cNvSpPr txBox="1"/>
          <p:nvPr/>
        </p:nvSpPr>
        <p:spPr>
          <a:xfrm>
            <a:off x="621665" y="2371725"/>
            <a:ext cx="3752215" cy="645160"/>
          </a:xfrm>
          <a:prstGeom prst="rect">
            <a:avLst/>
          </a:prstGeom>
          <a:noFill/>
        </p:spPr>
        <p:txBody>
          <a:bodyPr wrap="square" rtlCol="0">
            <a:spAutoFit/>
          </a:bodyPr>
          <a:lstStyle/>
          <a:p>
            <a:r>
              <a:rPr lang="en-US" altLang="zh-CN" b="1" i="1">
                <a:solidFill>
                  <a:srgbClr val="C00000"/>
                </a:solidFill>
              </a:rPr>
              <a:t>Bank Mapping Function:</a:t>
            </a:r>
          </a:p>
          <a:p>
            <a:r>
              <a:rPr lang="en-US" altLang="zh-CN" b="1" i="1">
                <a:solidFill>
                  <a:srgbClr val="C00000"/>
                </a:solidFill>
              </a:rPr>
              <a:t>bank_id=(block_id+3n) mod NBank</a:t>
            </a:r>
          </a:p>
        </p:txBody>
      </p:sp>
      <p:sp>
        <p:nvSpPr>
          <p:cNvPr id="5" name="文本框 4"/>
          <p:cNvSpPr txBox="1"/>
          <p:nvPr/>
        </p:nvSpPr>
        <p:spPr>
          <a:xfrm>
            <a:off x="621665" y="3126105"/>
            <a:ext cx="4057015" cy="368300"/>
          </a:xfrm>
          <a:prstGeom prst="rect">
            <a:avLst/>
          </a:prstGeom>
          <a:noFill/>
        </p:spPr>
        <p:txBody>
          <a:bodyPr wrap="square" rtlCol="0">
            <a:spAutoFit/>
          </a:bodyPr>
          <a:lstStyle/>
          <a:p>
            <a:r>
              <a:rPr lang="en-US" altLang="zh-CN" b="1" i="1">
                <a:solidFill>
                  <a:srgbClr val="C00000"/>
                </a:solidFill>
              </a:rPr>
              <a:t>Nbank = n_array </a:t>
            </a:r>
            <a:r>
              <a:rPr lang="en-US" altLang="en-US" b="1" i="1">
                <a:solidFill>
                  <a:srgbClr val="C00000"/>
                </a:solidFill>
              </a:rPr>
              <a:t>×</a:t>
            </a:r>
            <a:r>
              <a:rPr lang="en-US" altLang="zh-CN" b="1" i="1">
                <a:solidFill>
                  <a:srgbClr val="C00000"/>
                </a:solidFill>
              </a:rPr>
              <a:t> block_offset=4x3=12</a:t>
            </a:r>
          </a:p>
        </p:txBody>
      </p:sp>
      <p:sp>
        <p:nvSpPr>
          <p:cNvPr id="7" name="文本框 6"/>
          <p:cNvSpPr txBox="1"/>
          <p:nvPr/>
        </p:nvSpPr>
        <p:spPr>
          <a:xfrm>
            <a:off x="248285" y="3603625"/>
            <a:ext cx="4970780" cy="645160"/>
          </a:xfrm>
          <a:prstGeom prst="rect">
            <a:avLst/>
          </a:prstGeom>
          <a:noFill/>
        </p:spPr>
        <p:txBody>
          <a:bodyPr wrap="square" rtlCol="0">
            <a:spAutoFit/>
          </a:bodyPr>
          <a:lstStyle/>
          <a:p>
            <a:r>
              <a:rPr lang="en-US" altLang="zh-CN"/>
              <a:t>12 is the </a:t>
            </a:r>
            <a:r>
              <a:rPr lang="en-US" altLang="zh-CN" b="1">
                <a:solidFill>
                  <a:srgbClr val="C00000"/>
                </a:solidFill>
              </a:rPr>
              <a:t>smallest</a:t>
            </a:r>
            <a:r>
              <a:rPr lang="en-US" altLang="zh-CN"/>
              <a:t> and only possible number of Banks that can achieve a cycle </a:t>
            </a:r>
            <a:r>
              <a:rPr lang="en-US" altLang="zh-CN" b="1">
                <a:solidFill>
                  <a:srgbClr val="C00000"/>
                </a:solidFill>
              </a:rPr>
              <a:t>without conflicts.</a:t>
            </a:r>
          </a:p>
        </p:txBody>
      </p:sp>
      <p:sp>
        <p:nvSpPr>
          <p:cNvPr id="8" name="文本框 7"/>
          <p:cNvSpPr txBox="1"/>
          <p:nvPr/>
        </p:nvSpPr>
        <p:spPr>
          <a:xfrm>
            <a:off x="248285" y="4248785"/>
            <a:ext cx="5360670" cy="922020"/>
          </a:xfrm>
          <a:prstGeom prst="rect">
            <a:avLst/>
          </a:prstGeom>
          <a:noFill/>
        </p:spPr>
        <p:txBody>
          <a:bodyPr wrap="square" rtlCol="0">
            <a:spAutoFit/>
          </a:bodyPr>
          <a:lstStyle/>
          <a:p>
            <a:pPr marL="285750" indent="-285750">
              <a:buFont typeface="Arial" panose="020B0604020202020204" pitchFamily="34" charset="0"/>
              <a:buChar char="•"/>
            </a:pPr>
            <a:r>
              <a:rPr lang="en-US" altLang="zh-CN"/>
              <a:t>one full rotation =12 beats;</a:t>
            </a:r>
          </a:p>
          <a:p>
            <a:pPr marL="285750" indent="-285750">
              <a:buFont typeface="Arial" panose="020B0604020202020204" pitchFamily="34" charset="0"/>
              <a:buChar char="•"/>
            </a:pPr>
            <a:r>
              <a:rPr lang="en-US" altLang="zh-CN"/>
              <a:t>Each beat accesses 4 different banks across 4 arrays;</a:t>
            </a:r>
          </a:p>
          <a:p>
            <a:pPr marL="285750" indent="-285750">
              <a:buFont typeface="Arial" panose="020B0604020202020204" pitchFamily="34" charset="0"/>
              <a:buChar char="•"/>
            </a:pPr>
            <a:r>
              <a:rPr lang="en-US" altLang="zh-CN"/>
              <a:t>Pattern repeats after 4 beats </a:t>
            </a:r>
            <a:r>
              <a:rPr lang="en-US" altLang="en-US"/>
              <a:t>→</a:t>
            </a:r>
            <a:r>
              <a:rPr lang="en-US" altLang="zh-CN"/>
              <a:t> Easy scheduling.</a:t>
            </a:r>
          </a:p>
        </p:txBody>
      </p:sp>
      <p:sp>
        <p:nvSpPr>
          <p:cNvPr id="3" name="文本框 2"/>
          <p:cNvSpPr txBox="1"/>
          <p:nvPr/>
        </p:nvSpPr>
        <p:spPr>
          <a:xfrm>
            <a:off x="5769610" y="1099185"/>
            <a:ext cx="6096635" cy="1476375"/>
          </a:xfrm>
          <a:prstGeom prst="rect">
            <a:avLst/>
          </a:prstGeom>
          <a:noFill/>
        </p:spPr>
        <p:txBody>
          <a:bodyPr wrap="square" rtlCol="0">
            <a:spAutoFit/>
          </a:bodyPr>
          <a:lstStyle/>
          <a:p>
            <a:r>
              <a:rPr lang="en-US" altLang="zh-CN" b="1"/>
              <a:t>Conflict-free condition:</a:t>
            </a:r>
          </a:p>
          <a:p>
            <a:pPr marL="285750" indent="-285750">
              <a:buFont typeface="Arial" panose="020B0604020202020204" pitchFamily="34" charset="0"/>
              <a:buChar char="•"/>
            </a:pPr>
            <a:r>
              <a:rPr lang="en-US" altLang="zh-CN"/>
              <a:t>No Space-Conflict: We want the bank_id values accessed by the 4 arrays to be all different.</a:t>
            </a:r>
          </a:p>
          <a:p>
            <a:pPr marL="285750" indent="-285750">
              <a:buFont typeface="Arial" panose="020B0604020202020204" pitchFamily="34" charset="0"/>
              <a:buChar char="•"/>
            </a:pPr>
            <a:r>
              <a:rPr lang="en-US" altLang="zh-CN"/>
              <a:t>No Temporal-Conflict: Bank reuse distance &lt; Bank access latency</a:t>
            </a:r>
          </a:p>
        </p:txBody>
      </p:sp>
      <p:pic>
        <p:nvPicPr>
          <p:cNvPr id="4" name="图片 3"/>
          <p:cNvPicPr>
            <a:picLocks noChangeAspect="1"/>
          </p:cNvPicPr>
          <p:nvPr/>
        </p:nvPicPr>
        <p:blipFill>
          <a:blip r:embed="rId2"/>
          <a:stretch>
            <a:fillRect/>
          </a:stretch>
        </p:blipFill>
        <p:spPr>
          <a:xfrm>
            <a:off x="5845810" y="2298065"/>
            <a:ext cx="5682615" cy="500380"/>
          </a:xfrm>
          <a:prstGeom prst="rect">
            <a:avLst/>
          </a:prstGeom>
        </p:spPr>
      </p:pic>
      <p:pic>
        <p:nvPicPr>
          <p:cNvPr id="13" name="图片 12"/>
          <p:cNvPicPr>
            <a:picLocks noChangeAspect="1"/>
          </p:cNvPicPr>
          <p:nvPr/>
        </p:nvPicPr>
        <p:blipFill>
          <a:blip r:embed="rId3"/>
          <a:stretch>
            <a:fillRect/>
          </a:stretch>
        </p:blipFill>
        <p:spPr>
          <a:xfrm>
            <a:off x="5845810" y="2664460"/>
            <a:ext cx="1600200" cy="352425"/>
          </a:xfrm>
          <a:prstGeom prst="rect">
            <a:avLst/>
          </a:prstGeom>
        </p:spPr>
      </p:pic>
      <p:sp>
        <p:nvSpPr>
          <p:cNvPr id="14" name="文本框 13"/>
          <p:cNvSpPr txBox="1"/>
          <p:nvPr/>
        </p:nvSpPr>
        <p:spPr>
          <a:xfrm>
            <a:off x="5845810" y="2958465"/>
            <a:ext cx="6014085" cy="645160"/>
          </a:xfrm>
          <a:prstGeom prst="rect">
            <a:avLst/>
          </a:prstGeom>
          <a:noFill/>
        </p:spPr>
        <p:txBody>
          <a:bodyPr wrap="square" rtlCol="0">
            <a:spAutoFit/>
          </a:bodyPr>
          <a:lstStyle/>
          <a:p>
            <a:r>
              <a:rPr lang="en-US" altLang="zh-CN"/>
              <a:t>Since block_id is fixed within the same cycle, the difference condition becomes:</a:t>
            </a:r>
          </a:p>
        </p:txBody>
      </p:sp>
      <p:pic>
        <p:nvPicPr>
          <p:cNvPr id="15" name="图片 14"/>
          <p:cNvPicPr>
            <a:picLocks noChangeAspect="1"/>
          </p:cNvPicPr>
          <p:nvPr/>
        </p:nvPicPr>
        <p:blipFill>
          <a:blip r:embed="rId4"/>
          <a:stretch>
            <a:fillRect/>
          </a:stretch>
        </p:blipFill>
        <p:spPr>
          <a:xfrm>
            <a:off x="5922010" y="3603625"/>
            <a:ext cx="2524125" cy="400050"/>
          </a:xfrm>
          <a:prstGeom prst="rect">
            <a:avLst/>
          </a:prstGeom>
        </p:spPr>
      </p:pic>
      <p:pic>
        <p:nvPicPr>
          <p:cNvPr id="16" name="图片 15"/>
          <p:cNvPicPr>
            <a:picLocks noChangeAspect="1"/>
          </p:cNvPicPr>
          <p:nvPr/>
        </p:nvPicPr>
        <p:blipFill>
          <a:blip r:embed="rId5"/>
          <a:stretch>
            <a:fillRect/>
          </a:stretch>
        </p:blipFill>
        <p:spPr>
          <a:xfrm>
            <a:off x="5922010" y="4003675"/>
            <a:ext cx="3540760" cy="2270125"/>
          </a:xfrm>
          <a:prstGeom prst="rect">
            <a:avLst/>
          </a:prstGeom>
        </p:spPr>
      </p:pic>
      <p:sp>
        <p:nvSpPr>
          <p:cNvPr id="20" name="文本框 19"/>
          <p:cNvSpPr txBox="1"/>
          <p:nvPr/>
        </p:nvSpPr>
        <p:spPr>
          <a:xfrm>
            <a:off x="7548880" y="4443095"/>
            <a:ext cx="4057015" cy="368300"/>
          </a:xfrm>
          <a:prstGeom prst="rect">
            <a:avLst/>
          </a:prstGeom>
          <a:noFill/>
        </p:spPr>
        <p:txBody>
          <a:bodyPr wrap="square" rtlCol="0">
            <a:spAutoFit/>
          </a:bodyPr>
          <a:lstStyle/>
          <a:p>
            <a:r>
              <a:rPr lang="en-US" altLang="zh-CN" sz="1400" b="1">
                <a:solidFill>
                  <a:srgbClr val="C00000"/>
                </a:solidFill>
                <a:sym typeface="+mn-ea"/>
              </a:rPr>
              <a:t>Bank reuse distance =1, temporal conflict</a:t>
            </a:r>
            <a:r>
              <a:rPr lang="en-US" altLang="zh-CN">
                <a:sym typeface="+mn-ea"/>
              </a:rPr>
              <a:t> </a:t>
            </a:r>
            <a:endParaRPr lang="zh-CN" altLang="en-US"/>
          </a:p>
        </p:txBody>
      </p:sp>
      <p:sp>
        <p:nvSpPr>
          <p:cNvPr id="21" name="文本框 20"/>
          <p:cNvSpPr txBox="1"/>
          <p:nvPr/>
        </p:nvSpPr>
        <p:spPr>
          <a:xfrm>
            <a:off x="7548880" y="5170805"/>
            <a:ext cx="4057015" cy="368300"/>
          </a:xfrm>
          <a:prstGeom prst="rect">
            <a:avLst/>
          </a:prstGeom>
          <a:noFill/>
        </p:spPr>
        <p:txBody>
          <a:bodyPr wrap="square" rtlCol="0">
            <a:spAutoFit/>
          </a:bodyPr>
          <a:lstStyle/>
          <a:p>
            <a:r>
              <a:rPr lang="en-US" altLang="zh-CN" sz="1400" b="1">
                <a:solidFill>
                  <a:srgbClr val="C00000"/>
                </a:solidFill>
                <a:sym typeface="+mn-ea"/>
              </a:rPr>
              <a:t>Bank reuse distance =2, temporal conflict</a:t>
            </a:r>
            <a:r>
              <a:rPr lang="en-US" altLang="zh-CN">
                <a:sym typeface="+mn-ea"/>
              </a:rPr>
              <a:t> </a:t>
            </a:r>
            <a:endParaRPr lang="zh-CN" altLang="en-US"/>
          </a:p>
        </p:txBody>
      </p:sp>
      <p:sp>
        <p:nvSpPr>
          <p:cNvPr id="22" name="文本框 21"/>
          <p:cNvSpPr txBox="1"/>
          <p:nvPr/>
        </p:nvSpPr>
        <p:spPr>
          <a:xfrm>
            <a:off x="7616190" y="5831205"/>
            <a:ext cx="4057015" cy="368300"/>
          </a:xfrm>
          <a:prstGeom prst="rect">
            <a:avLst/>
          </a:prstGeom>
          <a:noFill/>
        </p:spPr>
        <p:txBody>
          <a:bodyPr wrap="square" rtlCol="0">
            <a:spAutoFit/>
          </a:bodyPr>
          <a:lstStyle/>
          <a:p>
            <a:r>
              <a:rPr lang="en-US" altLang="zh-CN" b="1" i="1"/>
              <a:t>Perfectly distinct and periodic</a:t>
            </a:r>
          </a:p>
        </p:txBody>
      </p:sp>
      <p:sp>
        <p:nvSpPr>
          <p:cNvPr id="23" name="文本框 22"/>
          <p:cNvSpPr txBox="1"/>
          <p:nvPr/>
        </p:nvSpPr>
        <p:spPr>
          <a:xfrm>
            <a:off x="9613265" y="3800475"/>
            <a:ext cx="2397760" cy="645160"/>
          </a:xfrm>
          <a:prstGeom prst="rect">
            <a:avLst/>
          </a:prstGeom>
          <a:noFill/>
        </p:spPr>
        <p:txBody>
          <a:bodyPr wrap="square" rtlCol="0">
            <a:spAutoFit/>
          </a:bodyPr>
          <a:lstStyle/>
          <a:p>
            <a:r>
              <a:rPr lang="en-US" altLang="zh-CN"/>
              <a:t>RAM IP: Read latency=2</a:t>
            </a:r>
          </a:p>
          <a:p>
            <a:r>
              <a:rPr lang="en-US" altLang="zh-CN"/>
              <a:t>AXI-Stream</a:t>
            </a:r>
            <a:r>
              <a:rPr lang="zh-CN" altLang="en-US"/>
              <a:t>：</a:t>
            </a:r>
            <a:r>
              <a:rPr lang="en-US" altLang="zh-CN"/>
              <a:t>2 </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sym typeface="+mn-ea"/>
              </a:rPr>
              <a:t>Interleaving Memory Bank Design</a:t>
            </a:r>
            <a:endParaRPr lang="zh-CN" altLang="en-US"/>
          </a:p>
        </p:txBody>
      </p:sp>
      <p:sp>
        <p:nvSpPr>
          <p:cNvPr id="6" name="文本框 5"/>
          <p:cNvSpPr txBox="1"/>
          <p:nvPr/>
        </p:nvSpPr>
        <p:spPr>
          <a:xfrm>
            <a:off x="248285" y="1099185"/>
            <a:ext cx="5673725" cy="1198880"/>
          </a:xfrm>
          <a:prstGeom prst="rect">
            <a:avLst/>
          </a:prstGeom>
          <a:noFill/>
        </p:spPr>
        <p:txBody>
          <a:bodyPr wrap="square" rtlCol="0">
            <a:spAutoFit/>
          </a:bodyPr>
          <a:lstStyle/>
          <a:p>
            <a:r>
              <a:rPr lang="en-US" altLang="zh-CN"/>
              <a:t>Questions:</a:t>
            </a:r>
          </a:p>
          <a:p>
            <a:pPr marL="285750" indent="-285750">
              <a:buFont typeface="Arial" panose="020B0604020202020204" pitchFamily="34" charset="0"/>
              <a:buChar char="•"/>
            </a:pPr>
            <a:r>
              <a:rPr lang="en-US" altLang="zh-CN"/>
              <a:t>How many banks? (NBank=?)</a:t>
            </a:r>
          </a:p>
          <a:p>
            <a:pPr marL="285750" indent="-285750">
              <a:buFont typeface="Arial" panose="020B0604020202020204" pitchFamily="34" charset="0"/>
              <a:buChar char="•"/>
            </a:pPr>
            <a:r>
              <a:rPr lang="en-US" altLang="zh-CN"/>
              <a:t>How weights data distribute? </a:t>
            </a:r>
          </a:p>
          <a:p>
            <a:pPr marL="285750" indent="-285750">
              <a:buFont typeface="Arial" panose="020B0604020202020204" pitchFamily="34" charset="0"/>
              <a:buChar char="•"/>
            </a:pPr>
            <a:r>
              <a:rPr lang="en-US" altLang="zh-CN"/>
              <a:t>How to access? (bank_id=?@each cycle)</a:t>
            </a:r>
          </a:p>
        </p:txBody>
      </p:sp>
      <p:sp>
        <p:nvSpPr>
          <p:cNvPr id="25" name="文本框 24"/>
          <p:cNvSpPr txBox="1"/>
          <p:nvPr/>
        </p:nvSpPr>
        <p:spPr>
          <a:xfrm>
            <a:off x="621665" y="2371725"/>
            <a:ext cx="3752215" cy="645160"/>
          </a:xfrm>
          <a:prstGeom prst="rect">
            <a:avLst/>
          </a:prstGeom>
          <a:noFill/>
        </p:spPr>
        <p:txBody>
          <a:bodyPr wrap="square" rtlCol="0">
            <a:spAutoFit/>
          </a:bodyPr>
          <a:lstStyle/>
          <a:p>
            <a:r>
              <a:rPr lang="en-US" altLang="zh-CN" b="1" i="1">
                <a:solidFill>
                  <a:srgbClr val="C00000"/>
                </a:solidFill>
              </a:rPr>
              <a:t>Bank Mapping Function:</a:t>
            </a:r>
          </a:p>
          <a:p>
            <a:r>
              <a:rPr lang="en-US" altLang="zh-CN" b="1" i="1">
                <a:solidFill>
                  <a:srgbClr val="C00000"/>
                </a:solidFill>
              </a:rPr>
              <a:t>bank_id=(block_id+3n) mod NBank</a:t>
            </a:r>
          </a:p>
        </p:txBody>
      </p:sp>
      <p:sp>
        <p:nvSpPr>
          <p:cNvPr id="5" name="文本框 4"/>
          <p:cNvSpPr txBox="1"/>
          <p:nvPr/>
        </p:nvSpPr>
        <p:spPr>
          <a:xfrm>
            <a:off x="621665" y="3126105"/>
            <a:ext cx="4057015" cy="368300"/>
          </a:xfrm>
          <a:prstGeom prst="rect">
            <a:avLst/>
          </a:prstGeom>
          <a:noFill/>
        </p:spPr>
        <p:txBody>
          <a:bodyPr wrap="square" rtlCol="0">
            <a:spAutoFit/>
          </a:bodyPr>
          <a:lstStyle/>
          <a:p>
            <a:r>
              <a:rPr lang="en-US" altLang="zh-CN" b="1" i="1">
                <a:solidFill>
                  <a:srgbClr val="C00000"/>
                </a:solidFill>
              </a:rPr>
              <a:t>Nbank = n_array </a:t>
            </a:r>
            <a:r>
              <a:rPr lang="en-US" altLang="en-US" b="1" i="1">
                <a:solidFill>
                  <a:srgbClr val="C00000"/>
                </a:solidFill>
              </a:rPr>
              <a:t>×</a:t>
            </a:r>
            <a:r>
              <a:rPr lang="en-US" altLang="zh-CN" b="1" i="1">
                <a:solidFill>
                  <a:srgbClr val="C00000"/>
                </a:solidFill>
              </a:rPr>
              <a:t> block_offset=4x3=12</a:t>
            </a:r>
          </a:p>
        </p:txBody>
      </p:sp>
      <p:sp>
        <p:nvSpPr>
          <p:cNvPr id="7" name="文本框 6"/>
          <p:cNvSpPr txBox="1"/>
          <p:nvPr/>
        </p:nvSpPr>
        <p:spPr>
          <a:xfrm>
            <a:off x="248285" y="3603625"/>
            <a:ext cx="4970780" cy="645160"/>
          </a:xfrm>
          <a:prstGeom prst="rect">
            <a:avLst/>
          </a:prstGeom>
          <a:noFill/>
        </p:spPr>
        <p:txBody>
          <a:bodyPr wrap="square" rtlCol="0">
            <a:spAutoFit/>
          </a:bodyPr>
          <a:lstStyle/>
          <a:p>
            <a:r>
              <a:rPr lang="en-US" altLang="zh-CN"/>
              <a:t>12 is the </a:t>
            </a:r>
            <a:r>
              <a:rPr lang="en-US" altLang="zh-CN" b="1">
                <a:solidFill>
                  <a:srgbClr val="C00000"/>
                </a:solidFill>
              </a:rPr>
              <a:t>smallest</a:t>
            </a:r>
            <a:r>
              <a:rPr lang="en-US" altLang="zh-CN"/>
              <a:t> and only possible number of Banks that can achieve a cycle </a:t>
            </a:r>
            <a:r>
              <a:rPr lang="en-US" altLang="zh-CN" b="1">
                <a:solidFill>
                  <a:srgbClr val="C00000"/>
                </a:solidFill>
              </a:rPr>
              <a:t>without conflicts.</a:t>
            </a:r>
          </a:p>
        </p:txBody>
      </p:sp>
      <p:sp>
        <p:nvSpPr>
          <p:cNvPr id="8" name="文本框 7"/>
          <p:cNvSpPr txBox="1"/>
          <p:nvPr/>
        </p:nvSpPr>
        <p:spPr>
          <a:xfrm>
            <a:off x="248285" y="4248785"/>
            <a:ext cx="4971415" cy="1198880"/>
          </a:xfrm>
          <a:prstGeom prst="rect">
            <a:avLst/>
          </a:prstGeom>
          <a:noFill/>
        </p:spPr>
        <p:txBody>
          <a:bodyPr wrap="square" rtlCol="0">
            <a:spAutoFit/>
          </a:bodyPr>
          <a:lstStyle/>
          <a:p>
            <a:pPr marL="285750" indent="-285750">
              <a:buFont typeface="Arial" panose="020B0604020202020204" pitchFamily="34" charset="0"/>
              <a:buChar char="•"/>
            </a:pPr>
            <a:r>
              <a:rPr lang="en-US" altLang="zh-CN"/>
              <a:t>one full rotation =12 beats;</a:t>
            </a:r>
          </a:p>
          <a:p>
            <a:pPr marL="285750" indent="-285750">
              <a:buFont typeface="Arial" panose="020B0604020202020204" pitchFamily="34" charset="0"/>
              <a:buChar char="•"/>
            </a:pPr>
            <a:r>
              <a:rPr lang="en-US" altLang="zh-CN"/>
              <a:t>Each beat accesses 4 different banks across 4 arrays;</a:t>
            </a:r>
          </a:p>
          <a:p>
            <a:pPr marL="285750" indent="-285750">
              <a:buFont typeface="Arial" panose="020B0604020202020204" pitchFamily="34" charset="0"/>
              <a:buChar char="•"/>
            </a:pPr>
            <a:r>
              <a:rPr lang="en-US" altLang="zh-CN"/>
              <a:t>Pattern repeats after 4 beats </a:t>
            </a:r>
            <a:r>
              <a:rPr lang="en-US" altLang="en-US"/>
              <a:t>→</a:t>
            </a:r>
            <a:r>
              <a:rPr lang="en-US" altLang="zh-CN"/>
              <a:t> Easy scheduling.</a:t>
            </a:r>
          </a:p>
        </p:txBody>
      </p:sp>
      <p:pic>
        <p:nvPicPr>
          <p:cNvPr id="9" name="图片 8"/>
          <p:cNvPicPr>
            <a:picLocks noChangeAspect="1"/>
          </p:cNvPicPr>
          <p:nvPr/>
        </p:nvPicPr>
        <p:blipFill>
          <a:blip r:embed="rId2"/>
          <a:stretch>
            <a:fillRect/>
          </a:stretch>
        </p:blipFill>
        <p:spPr>
          <a:xfrm>
            <a:off x="5219700" y="1302385"/>
            <a:ext cx="6668770" cy="4015105"/>
          </a:xfrm>
          <a:prstGeom prst="rect">
            <a:avLst/>
          </a:prstGeom>
        </p:spPr>
      </p:pic>
      <p:sp>
        <p:nvSpPr>
          <p:cNvPr id="11" name="文本框 10"/>
          <p:cNvSpPr txBox="1"/>
          <p:nvPr/>
        </p:nvSpPr>
        <p:spPr>
          <a:xfrm>
            <a:off x="391795" y="5815965"/>
            <a:ext cx="6536690" cy="645160"/>
          </a:xfrm>
          <a:prstGeom prst="rect">
            <a:avLst/>
          </a:prstGeom>
          <a:noFill/>
        </p:spPr>
        <p:txBody>
          <a:bodyPr wrap="square" rtlCol="0">
            <a:spAutoFit/>
          </a:bodyPr>
          <a:lstStyle/>
          <a:p>
            <a:r>
              <a:rPr lang="en-US" altLang="zh-CN" b="1">
                <a:solidFill>
                  <a:srgbClr val="C00000"/>
                </a:solidFill>
              </a:rPr>
              <a:t>Each bank receives at least 5 blocks. The remaining 4 blocks can only be allocated to the first 4 banks.</a:t>
            </a:r>
          </a:p>
        </p:txBody>
      </p:sp>
      <p:sp>
        <p:nvSpPr>
          <p:cNvPr id="12" name="圆角矩形 11"/>
          <p:cNvSpPr/>
          <p:nvPr/>
        </p:nvSpPr>
        <p:spPr>
          <a:xfrm>
            <a:off x="5260975" y="1685925"/>
            <a:ext cx="2166620" cy="1160145"/>
          </a:xfrm>
          <a:prstGeom prst="roundRect">
            <a:avLst/>
          </a:prstGeom>
        </p:spPr>
        <p:style>
          <a:lnRef idx="2">
            <a:schemeClr val="accent1"/>
          </a:lnRef>
          <a:fillRef idx="0">
            <a:srgbClr val="FFFFFF"/>
          </a:fillRef>
          <a:effectRef idx="0">
            <a:srgbClr val="FFFFFF"/>
          </a:effectRef>
          <a:fontRef idx="minor">
            <a:schemeClr val="tx1"/>
          </a:fontRef>
        </p:style>
        <p:txBody>
          <a:bodyPr/>
          <a:lstStyle/>
          <a:p>
            <a:endParaRPr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sym typeface="+mn-ea"/>
              </a:rPr>
              <a:t>Interleaving Memory Bank Design</a:t>
            </a:r>
            <a:endParaRPr lang="zh-CN" altLang="en-US"/>
          </a:p>
        </p:txBody>
      </p:sp>
      <p:pic>
        <p:nvPicPr>
          <p:cNvPr id="14" name="图片 13"/>
          <p:cNvPicPr>
            <a:picLocks noChangeAspect="1"/>
          </p:cNvPicPr>
          <p:nvPr/>
        </p:nvPicPr>
        <p:blipFill>
          <a:blip r:embed="rId2"/>
          <a:stretch>
            <a:fillRect/>
          </a:stretch>
        </p:blipFill>
        <p:spPr>
          <a:xfrm>
            <a:off x="510540" y="1442720"/>
            <a:ext cx="7251700" cy="3953510"/>
          </a:xfrm>
          <a:prstGeom prst="rect">
            <a:avLst/>
          </a:prstGeom>
        </p:spPr>
      </p:pic>
      <p:pic>
        <p:nvPicPr>
          <p:cNvPr id="15" name="图片 14" descr="output"/>
          <p:cNvPicPr>
            <a:picLocks noChangeAspect="1"/>
          </p:cNvPicPr>
          <p:nvPr/>
        </p:nvPicPr>
        <p:blipFill>
          <a:blip r:embed="rId3"/>
          <a:stretch>
            <a:fillRect/>
          </a:stretch>
        </p:blipFill>
        <p:spPr>
          <a:xfrm>
            <a:off x="7894320" y="2124710"/>
            <a:ext cx="3985260" cy="2374265"/>
          </a:xfrm>
          <a:prstGeom prst="rect">
            <a:avLst/>
          </a:prstGeom>
        </p:spPr>
      </p:pic>
      <p:sp>
        <p:nvSpPr>
          <p:cNvPr id="16" name="矩形 15"/>
          <p:cNvSpPr/>
          <p:nvPr/>
        </p:nvSpPr>
        <p:spPr>
          <a:xfrm>
            <a:off x="5947410" y="2704465"/>
            <a:ext cx="1814830" cy="279400"/>
          </a:xfrm>
          <a:prstGeom prst="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17" name="矩形 16"/>
          <p:cNvSpPr/>
          <p:nvPr/>
        </p:nvSpPr>
        <p:spPr>
          <a:xfrm>
            <a:off x="5947410" y="3602355"/>
            <a:ext cx="1814830" cy="279400"/>
          </a:xfrm>
          <a:prstGeom prst="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18" name="矩形 17"/>
          <p:cNvSpPr/>
          <p:nvPr/>
        </p:nvSpPr>
        <p:spPr>
          <a:xfrm>
            <a:off x="5947410" y="4500245"/>
            <a:ext cx="1814830" cy="279400"/>
          </a:xfrm>
          <a:prstGeom prst="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
        <p:nvSpPr>
          <p:cNvPr id="19" name="矩形 18"/>
          <p:cNvSpPr/>
          <p:nvPr/>
        </p:nvSpPr>
        <p:spPr>
          <a:xfrm>
            <a:off x="5947410" y="1832610"/>
            <a:ext cx="1814830" cy="279400"/>
          </a:xfrm>
          <a:prstGeom prst="rect">
            <a:avLst/>
          </a:prstGeom>
          <a:ln>
            <a:solidFill>
              <a:srgbClr val="C00000"/>
            </a:solidFill>
          </a:ln>
        </p:spPr>
        <p:style>
          <a:lnRef idx="2">
            <a:schemeClr val="accent1"/>
          </a:lnRef>
          <a:fillRef idx="0">
            <a:srgbClr val="FFFFFF"/>
          </a:fillRef>
          <a:effectRef idx="0">
            <a:srgbClr val="FFFFFF"/>
          </a:effectRef>
          <a:fontRef idx="minor">
            <a:schemeClr val="tx1"/>
          </a:fontRef>
        </p:style>
        <p:txBody>
          <a:bodyPr/>
          <a:lstStyle/>
          <a:p>
            <a:endParaRPr lang="zh-C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sym typeface="+mn-ea"/>
              </a:rPr>
              <a:t>Trade Off 2 - Single port vs. Dual Port</a:t>
            </a:r>
            <a:endParaRPr lang="zh-CN" altLang="en-US"/>
          </a:p>
        </p:txBody>
      </p:sp>
      <p:pic>
        <p:nvPicPr>
          <p:cNvPr id="3" name="图片 2" descr="dp_pwr"/>
          <p:cNvPicPr>
            <a:picLocks noChangeAspect="1"/>
          </p:cNvPicPr>
          <p:nvPr>
            <p:custDataLst>
              <p:tags r:id="rId1"/>
            </p:custDataLst>
          </p:nvPr>
        </p:nvPicPr>
        <p:blipFill>
          <a:blip r:embed="rId6"/>
          <a:srcRect l="57470" t="7783" r="2885" b="39585"/>
          <a:stretch>
            <a:fillRect/>
          </a:stretch>
        </p:blipFill>
        <p:spPr>
          <a:xfrm>
            <a:off x="510540" y="1285240"/>
            <a:ext cx="3366770" cy="2219325"/>
          </a:xfrm>
          <a:prstGeom prst="rect">
            <a:avLst/>
          </a:prstGeom>
        </p:spPr>
      </p:pic>
      <p:pic>
        <p:nvPicPr>
          <p:cNvPr id="4" name="图片 3" descr="dp_area"/>
          <p:cNvPicPr>
            <a:picLocks noChangeAspect="1"/>
          </p:cNvPicPr>
          <p:nvPr/>
        </p:nvPicPr>
        <p:blipFill>
          <a:blip r:embed="rId7"/>
          <a:stretch>
            <a:fillRect/>
          </a:stretch>
        </p:blipFill>
        <p:spPr>
          <a:xfrm>
            <a:off x="4008755" y="1361440"/>
            <a:ext cx="7962900" cy="2143125"/>
          </a:xfrm>
          <a:prstGeom prst="rect">
            <a:avLst/>
          </a:prstGeom>
        </p:spPr>
      </p:pic>
      <p:sp>
        <p:nvSpPr>
          <p:cNvPr id="5" name="文本框 4"/>
          <p:cNvSpPr txBox="1"/>
          <p:nvPr>
            <p:custDataLst>
              <p:tags r:id="rId2"/>
            </p:custDataLst>
          </p:nvPr>
        </p:nvSpPr>
        <p:spPr>
          <a:xfrm>
            <a:off x="510540" y="993140"/>
            <a:ext cx="4057015" cy="368300"/>
          </a:xfrm>
          <a:prstGeom prst="rect">
            <a:avLst/>
          </a:prstGeom>
          <a:noFill/>
        </p:spPr>
        <p:txBody>
          <a:bodyPr wrap="square" rtlCol="0">
            <a:spAutoFit/>
          </a:bodyPr>
          <a:lstStyle/>
          <a:p>
            <a:r>
              <a:rPr lang="en-US" altLang="zh-CN" b="1"/>
              <a:t>Dual-port:</a:t>
            </a:r>
          </a:p>
        </p:txBody>
      </p:sp>
      <p:sp>
        <p:nvSpPr>
          <p:cNvPr id="6" name="文本框 5"/>
          <p:cNvSpPr txBox="1"/>
          <p:nvPr>
            <p:custDataLst>
              <p:tags r:id="rId3"/>
            </p:custDataLst>
          </p:nvPr>
        </p:nvSpPr>
        <p:spPr>
          <a:xfrm>
            <a:off x="510540" y="3634740"/>
            <a:ext cx="4057015" cy="368300"/>
          </a:xfrm>
          <a:prstGeom prst="rect">
            <a:avLst/>
          </a:prstGeom>
          <a:noFill/>
        </p:spPr>
        <p:txBody>
          <a:bodyPr wrap="square" rtlCol="0">
            <a:spAutoFit/>
          </a:bodyPr>
          <a:lstStyle/>
          <a:p>
            <a:r>
              <a:rPr lang="en-US" altLang="zh-CN" b="1"/>
              <a:t>Single-port:</a:t>
            </a:r>
          </a:p>
        </p:txBody>
      </p:sp>
      <p:pic>
        <p:nvPicPr>
          <p:cNvPr id="7" name="图片 6" descr="sp_pwr"/>
          <p:cNvPicPr>
            <a:picLocks noChangeAspect="1"/>
          </p:cNvPicPr>
          <p:nvPr>
            <p:custDataLst>
              <p:tags r:id="rId4"/>
            </p:custDataLst>
          </p:nvPr>
        </p:nvPicPr>
        <p:blipFill>
          <a:blip r:embed="rId8"/>
          <a:srcRect l="46477" t="8693" b="36240"/>
          <a:stretch>
            <a:fillRect/>
          </a:stretch>
        </p:blipFill>
        <p:spPr>
          <a:xfrm>
            <a:off x="471170" y="4101465"/>
            <a:ext cx="3537585" cy="2353310"/>
          </a:xfrm>
          <a:prstGeom prst="rect">
            <a:avLst/>
          </a:prstGeom>
        </p:spPr>
      </p:pic>
      <p:pic>
        <p:nvPicPr>
          <p:cNvPr id="8" name="图片 7" descr="sp_area"/>
          <p:cNvPicPr>
            <a:picLocks noChangeAspect="1"/>
          </p:cNvPicPr>
          <p:nvPr/>
        </p:nvPicPr>
        <p:blipFill>
          <a:blip r:embed="rId9"/>
          <a:stretch>
            <a:fillRect/>
          </a:stretch>
        </p:blipFill>
        <p:spPr>
          <a:xfrm>
            <a:off x="4008755" y="4392930"/>
            <a:ext cx="8058785" cy="2061845"/>
          </a:xfrm>
          <a:prstGeom prst="rect">
            <a:avLst/>
          </a:prstGeom>
        </p:spPr>
      </p:pic>
      <p:sp>
        <p:nvSpPr>
          <p:cNvPr id="9" name="文本框 8"/>
          <p:cNvSpPr txBox="1"/>
          <p:nvPr/>
        </p:nvSpPr>
        <p:spPr>
          <a:xfrm>
            <a:off x="4063365" y="3609340"/>
            <a:ext cx="6056630" cy="368300"/>
          </a:xfrm>
          <a:prstGeom prst="rect">
            <a:avLst/>
          </a:prstGeom>
          <a:noFill/>
        </p:spPr>
        <p:txBody>
          <a:bodyPr wrap="square" rtlCol="0">
            <a:spAutoFit/>
          </a:bodyPr>
          <a:lstStyle/>
          <a:p>
            <a:r>
              <a:rPr lang="en-US" altLang="zh-CN" b="1">
                <a:solidFill>
                  <a:srgbClr val="C00000"/>
                </a:solidFill>
              </a:rPr>
              <a:t>Dual port has </a:t>
            </a:r>
            <a:r>
              <a:rPr lang="en-US" altLang="zh-CN" b="1">
                <a:solidFill>
                  <a:srgbClr val="C00000"/>
                </a:solidFill>
                <a:sym typeface="+mn-ea"/>
              </a:rPr>
              <a:t>smaller</a:t>
            </a:r>
            <a:r>
              <a:rPr lang="en-US" altLang="zh-CN" b="1">
                <a:solidFill>
                  <a:srgbClr val="C00000"/>
                </a:solidFill>
              </a:rPr>
              <a:t> power and area</a:t>
            </a:r>
          </a:p>
        </p:txBody>
      </p:sp>
      <p:sp>
        <p:nvSpPr>
          <p:cNvPr id="10" name="圆角矩形 9"/>
          <p:cNvSpPr/>
          <p:nvPr/>
        </p:nvSpPr>
        <p:spPr>
          <a:xfrm>
            <a:off x="4567555" y="2761615"/>
            <a:ext cx="7423150" cy="247650"/>
          </a:xfrm>
          <a:prstGeom prst="roundRect">
            <a:avLst/>
          </a:prstGeom>
          <a:noFill/>
          <a:ln>
            <a:solidFill>
              <a:srgbClr val="C00000"/>
            </a:solidFill>
          </a:ln>
          <a:extLst>
            <a:ext uri="{909E8E84-426E-40DD-AFC4-6F175D3DCCD1}">
              <a14:hiddenFill xmlns:a14="http://schemas.microsoft.com/office/drawing/2010/main">
                <a:gradFill rotWithShape="1">
                  <a:gsLst>
                    <a:gs pos="0">
                      <a:schemeClr val="accent1">
                        <a:tint val="100000"/>
                        <a:shade val="100000"/>
                        <a:satMod val="130000"/>
                      </a:schemeClr>
                    </a:gs>
                    <a:gs pos="100000">
                      <a:schemeClr val="accent1">
                        <a:tint val="50000"/>
                        <a:shade val="100000"/>
                        <a:satMod val="350000"/>
                      </a:schemeClr>
                    </a:gs>
                  </a:gsLst>
                  <a:lin ang="16200000" scaled="0"/>
                </a:gradFill>
              </a14:hiddenFill>
            </a:ext>
          </a:extLst>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11" name="圆角矩形 10"/>
          <p:cNvSpPr/>
          <p:nvPr/>
        </p:nvSpPr>
        <p:spPr>
          <a:xfrm>
            <a:off x="4567555" y="5631815"/>
            <a:ext cx="7427595" cy="247650"/>
          </a:xfrm>
          <a:prstGeom prst="roundRect">
            <a:avLst/>
          </a:prstGeom>
          <a:noFill/>
          <a:ln>
            <a:solidFill>
              <a:srgbClr val="C00000"/>
            </a:solidFill>
          </a:ln>
          <a:extLst>
            <a:ext uri="{909E8E84-426E-40DD-AFC4-6F175D3DCCD1}">
              <a14:hiddenFill xmlns:a14="http://schemas.microsoft.com/office/drawing/2010/main">
                <a:gradFill rotWithShape="1">
                  <a:gsLst>
                    <a:gs pos="0">
                      <a:schemeClr val="accent1">
                        <a:tint val="100000"/>
                        <a:shade val="100000"/>
                        <a:satMod val="130000"/>
                      </a:schemeClr>
                    </a:gs>
                    <a:gs pos="100000">
                      <a:schemeClr val="accent1">
                        <a:tint val="50000"/>
                        <a:shade val="100000"/>
                        <a:satMod val="350000"/>
                      </a:schemeClr>
                    </a:gs>
                  </a:gsLst>
                  <a:lin ang="16200000" scaled="0"/>
                </a:gradFill>
              </a14:hiddenFill>
            </a:ext>
          </a:extLst>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12" name="圆角矩形 11"/>
          <p:cNvSpPr/>
          <p:nvPr/>
        </p:nvSpPr>
        <p:spPr>
          <a:xfrm>
            <a:off x="4567555" y="2761615"/>
            <a:ext cx="7404100" cy="247650"/>
          </a:xfrm>
          <a:prstGeom prst="roundRect">
            <a:avLst/>
          </a:prstGeom>
          <a:noFill/>
          <a:ln>
            <a:solidFill>
              <a:srgbClr val="C00000"/>
            </a:solidFill>
          </a:ln>
          <a:extLst>
            <a:ext uri="{909E8E84-426E-40DD-AFC4-6F175D3DCCD1}">
              <a14:hiddenFill xmlns:a14="http://schemas.microsoft.com/office/drawing/2010/main">
                <a:gradFill rotWithShape="1">
                  <a:gsLst>
                    <a:gs pos="0">
                      <a:schemeClr val="accent1">
                        <a:tint val="100000"/>
                        <a:shade val="100000"/>
                        <a:satMod val="130000"/>
                      </a:schemeClr>
                    </a:gs>
                    <a:gs pos="100000">
                      <a:schemeClr val="accent1">
                        <a:tint val="50000"/>
                        <a:shade val="100000"/>
                        <a:satMod val="350000"/>
                      </a:schemeClr>
                    </a:gs>
                  </a:gsLst>
                  <a:lin ang="16200000" scaled="0"/>
                </a:gradFill>
              </a14:hiddenFill>
            </a:ext>
          </a:extLst>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sym typeface="+mn-ea"/>
              </a:rPr>
              <a:t>Nonlinear layer - Sigmoid</a:t>
            </a:r>
            <a:endParaRPr lang="zh-CN" altLang="en-US"/>
          </a:p>
        </p:txBody>
      </p:sp>
      <p:pic>
        <p:nvPicPr>
          <p:cNvPr id="15" name="图片 14"/>
          <p:cNvPicPr>
            <a:picLocks noChangeAspect="1"/>
          </p:cNvPicPr>
          <p:nvPr/>
        </p:nvPicPr>
        <p:blipFill>
          <a:blip r:embed="rId2"/>
          <a:stretch>
            <a:fillRect/>
          </a:stretch>
        </p:blipFill>
        <p:spPr>
          <a:xfrm>
            <a:off x="443865" y="4919345"/>
            <a:ext cx="1676400" cy="657225"/>
          </a:xfrm>
          <a:prstGeom prst="rect">
            <a:avLst/>
          </a:prstGeom>
        </p:spPr>
      </p:pic>
      <p:sp>
        <p:nvSpPr>
          <p:cNvPr id="16" name="右箭头 15"/>
          <p:cNvSpPr/>
          <p:nvPr/>
        </p:nvSpPr>
        <p:spPr>
          <a:xfrm>
            <a:off x="2258060" y="5123815"/>
            <a:ext cx="314960" cy="209550"/>
          </a:xfrm>
          <a:prstGeom prst="rightArrow">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17" name="文本框 16"/>
          <p:cNvSpPr txBox="1"/>
          <p:nvPr/>
        </p:nvSpPr>
        <p:spPr>
          <a:xfrm>
            <a:off x="2711450" y="5044440"/>
            <a:ext cx="1913255" cy="368300"/>
          </a:xfrm>
          <a:prstGeom prst="rect">
            <a:avLst/>
          </a:prstGeom>
          <a:noFill/>
        </p:spPr>
        <p:txBody>
          <a:bodyPr wrap="square" rtlCol="0">
            <a:spAutoFit/>
          </a:bodyPr>
          <a:lstStyle/>
          <a:p>
            <a:r>
              <a:rPr lang="en-US" altLang="zh-CN"/>
              <a:t>clamp x to [-4, +4)</a:t>
            </a:r>
          </a:p>
        </p:txBody>
      </p:sp>
      <p:sp>
        <p:nvSpPr>
          <p:cNvPr id="18" name="右箭头 17"/>
          <p:cNvSpPr/>
          <p:nvPr/>
        </p:nvSpPr>
        <p:spPr>
          <a:xfrm>
            <a:off x="543560" y="5655945"/>
            <a:ext cx="314960" cy="209550"/>
          </a:xfrm>
          <a:prstGeom prst="rightArrow">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pic>
        <p:nvPicPr>
          <p:cNvPr id="19" name="图片 18"/>
          <p:cNvPicPr>
            <a:picLocks noChangeAspect="1"/>
          </p:cNvPicPr>
          <p:nvPr/>
        </p:nvPicPr>
        <p:blipFill>
          <a:blip r:embed="rId3"/>
          <a:stretch>
            <a:fillRect/>
          </a:stretch>
        </p:blipFill>
        <p:spPr>
          <a:xfrm>
            <a:off x="1084580" y="5576570"/>
            <a:ext cx="2495550" cy="361950"/>
          </a:xfrm>
          <a:prstGeom prst="rect">
            <a:avLst/>
          </a:prstGeom>
        </p:spPr>
      </p:pic>
      <p:sp>
        <p:nvSpPr>
          <p:cNvPr id="20" name="右箭头 19"/>
          <p:cNvSpPr/>
          <p:nvPr/>
        </p:nvSpPr>
        <p:spPr>
          <a:xfrm>
            <a:off x="3679190" y="5655945"/>
            <a:ext cx="314960" cy="209550"/>
          </a:xfrm>
          <a:prstGeom prst="rightArrow">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21" name="文本框 20"/>
          <p:cNvSpPr txBox="1"/>
          <p:nvPr/>
        </p:nvSpPr>
        <p:spPr>
          <a:xfrm>
            <a:off x="4154805" y="5576570"/>
            <a:ext cx="3253105" cy="368300"/>
          </a:xfrm>
          <a:prstGeom prst="rect">
            <a:avLst/>
          </a:prstGeom>
          <a:noFill/>
        </p:spPr>
        <p:txBody>
          <a:bodyPr wrap="square" rtlCol="0">
            <a:spAutoFit/>
          </a:bodyPr>
          <a:lstStyle/>
          <a:p>
            <a:r>
              <a:rPr lang="en-US" altLang="zh-CN" b="1"/>
              <a:t>LUT: 2048 sigmoid outputs</a:t>
            </a:r>
          </a:p>
        </p:txBody>
      </p:sp>
      <p:pic>
        <p:nvPicPr>
          <p:cNvPr id="22" name="图片 21"/>
          <p:cNvPicPr>
            <a:picLocks noChangeAspect="1"/>
          </p:cNvPicPr>
          <p:nvPr/>
        </p:nvPicPr>
        <p:blipFill>
          <a:blip r:embed="rId4"/>
          <a:stretch>
            <a:fillRect/>
          </a:stretch>
        </p:blipFill>
        <p:spPr>
          <a:xfrm>
            <a:off x="443865" y="1200150"/>
            <a:ext cx="6667500" cy="3200400"/>
          </a:xfrm>
          <a:prstGeom prst="rect">
            <a:avLst/>
          </a:prstGeom>
        </p:spPr>
      </p:pic>
      <p:pic>
        <p:nvPicPr>
          <p:cNvPr id="23" name="图片 22"/>
          <p:cNvPicPr>
            <a:picLocks noChangeAspect="1"/>
          </p:cNvPicPr>
          <p:nvPr/>
        </p:nvPicPr>
        <p:blipFill>
          <a:blip r:embed="rId5"/>
          <a:srcRect r="41234"/>
          <a:stretch>
            <a:fillRect/>
          </a:stretch>
        </p:blipFill>
        <p:spPr>
          <a:xfrm>
            <a:off x="7485380" y="1085850"/>
            <a:ext cx="3961130" cy="50063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 </a:t>
            </a:r>
            <a:r>
              <a:rPr lang="en-US" altLang="zh-CN" dirty="0"/>
              <a:t>Previous works</a:t>
            </a:r>
            <a:endParaRPr lang="en-US" dirty="0"/>
          </a:p>
        </p:txBody>
      </p:sp>
      <p:sp>
        <p:nvSpPr>
          <p:cNvPr id="8" name="文本框 7"/>
          <p:cNvSpPr txBox="1"/>
          <p:nvPr/>
        </p:nvSpPr>
        <p:spPr>
          <a:xfrm>
            <a:off x="510540" y="1049655"/>
            <a:ext cx="4602948" cy="400110"/>
          </a:xfrm>
          <a:prstGeom prst="rect">
            <a:avLst/>
          </a:prstGeom>
          <a:noFill/>
        </p:spPr>
        <p:txBody>
          <a:bodyPr wrap="square" rtlCol="0">
            <a:spAutoFit/>
          </a:bodyPr>
          <a:lstStyle/>
          <a:p>
            <a:r>
              <a:rPr lang="en-US" altLang="zh-CN" sz="2000" b="1" dirty="0"/>
              <a:t>FCNN: Fully Connected Neural Network</a:t>
            </a:r>
          </a:p>
        </p:txBody>
      </p:sp>
      <p:sp>
        <p:nvSpPr>
          <p:cNvPr id="6" name="文本框 5"/>
          <p:cNvSpPr txBox="1"/>
          <p:nvPr/>
        </p:nvSpPr>
        <p:spPr>
          <a:xfrm>
            <a:off x="549909" y="1448435"/>
            <a:ext cx="9656633" cy="338554"/>
          </a:xfrm>
          <a:prstGeom prst="rect">
            <a:avLst/>
          </a:prstGeom>
          <a:noFill/>
        </p:spPr>
        <p:txBody>
          <a:bodyPr wrap="square" rtlCol="0">
            <a:spAutoFit/>
          </a:bodyPr>
          <a:lstStyle/>
          <a:p>
            <a:r>
              <a:rPr lang="en-US" altLang="zh-CN" sz="1600" dirty="0"/>
              <a:t>localization as a static nonlinear regression problem via multilayer perceptrons, </a:t>
            </a:r>
            <a:r>
              <a:rPr lang="en-US" altLang="zh-CN" sz="1600" b="1" dirty="0">
                <a:solidFill>
                  <a:srgbClr val="FF0000"/>
                </a:solidFill>
              </a:rPr>
              <a:t>without explicit temporal memory</a:t>
            </a:r>
          </a:p>
        </p:txBody>
      </p:sp>
      <p:sp>
        <p:nvSpPr>
          <p:cNvPr id="14" name="文本框 13"/>
          <p:cNvSpPr txBox="1"/>
          <p:nvPr/>
        </p:nvSpPr>
        <p:spPr>
          <a:xfrm>
            <a:off x="510540" y="5820410"/>
            <a:ext cx="10824845" cy="535940"/>
          </a:xfrm>
          <a:prstGeom prst="rect">
            <a:avLst/>
          </a:prstGeom>
          <a:noFill/>
        </p:spPr>
        <p:txBody>
          <a:bodyPr wrap="square" rtlCol="0">
            <a:noAutofit/>
          </a:bodyPr>
          <a:lstStyle/>
          <a:p>
            <a:r>
              <a:rPr lang="en-US" altLang="zh-CN" sz="1400" i="1" dirty="0">
                <a:solidFill>
                  <a:schemeClr val="bg1">
                    <a:lumMod val="50000"/>
                  </a:schemeClr>
                </a:solidFill>
              </a:rPr>
              <a:t>G. Tian, I. Yaman, M. Sandra, X. Cai, L. Liu and F. Tufvesson, "Deep-Learning-Based High-Precision Localization With Massive MIMO," in IEEE Transactions on Machine Learning in Communications and Networking, vol. 2, pp. 19-33, 2024, doi: 10.1109/TMLCN.2023.3334712.</a:t>
            </a:r>
          </a:p>
        </p:txBody>
      </p:sp>
      <p:pic>
        <p:nvPicPr>
          <p:cNvPr id="9" name="图片 8">
            <a:extLst>
              <a:ext uri="{FF2B5EF4-FFF2-40B4-BE49-F238E27FC236}">
                <a16:creationId xmlns:a16="http://schemas.microsoft.com/office/drawing/2014/main" id="{7D8419F2-D850-4B28-A1DD-D866E026C6A5}"/>
              </a:ext>
            </a:extLst>
          </p:cNvPr>
          <p:cNvPicPr>
            <a:picLocks noChangeAspect="1"/>
          </p:cNvPicPr>
          <p:nvPr/>
        </p:nvPicPr>
        <p:blipFill rotWithShape="1">
          <a:blip r:embed="rId3"/>
          <a:srcRect l="2909" r="3037"/>
          <a:stretch/>
        </p:blipFill>
        <p:spPr>
          <a:xfrm>
            <a:off x="597680" y="1967323"/>
            <a:ext cx="4633301" cy="3334197"/>
          </a:xfrm>
          <a:prstGeom prst="rect">
            <a:avLst/>
          </a:prstGeom>
        </p:spPr>
      </p:pic>
      <p:pic>
        <p:nvPicPr>
          <p:cNvPr id="4" name="图片 3">
            <a:extLst>
              <a:ext uri="{FF2B5EF4-FFF2-40B4-BE49-F238E27FC236}">
                <a16:creationId xmlns:a16="http://schemas.microsoft.com/office/drawing/2014/main" id="{1F2EDFD5-7DE4-597D-9D26-26D4C24392E9}"/>
              </a:ext>
            </a:extLst>
          </p:cNvPr>
          <p:cNvPicPr>
            <a:picLocks noChangeAspect="1"/>
          </p:cNvPicPr>
          <p:nvPr/>
        </p:nvPicPr>
        <p:blipFill>
          <a:blip r:embed="rId4"/>
          <a:stretch>
            <a:fillRect/>
          </a:stretch>
        </p:blipFill>
        <p:spPr>
          <a:xfrm>
            <a:off x="5785479" y="1869055"/>
            <a:ext cx="4882218" cy="3334198"/>
          </a:xfrm>
          <a:prstGeom prst="rect">
            <a:avLst/>
          </a:prstGeom>
        </p:spPr>
      </p:pic>
    </p:spTree>
    <p:extLst>
      <p:ext uri="{BB962C8B-B14F-4D97-AF65-F5344CB8AC3E}">
        <p14:creationId xmlns:p14="http://schemas.microsoft.com/office/powerpoint/2010/main" val="12164218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sym typeface="+mn-ea"/>
              </a:rPr>
              <a:t>Nonlinear layer - Sigmoid</a:t>
            </a:r>
            <a:endParaRPr lang="zh-CN" altLang="en-US"/>
          </a:p>
        </p:txBody>
      </p:sp>
      <p:pic>
        <p:nvPicPr>
          <p:cNvPr id="3" name="图片 2"/>
          <p:cNvPicPr>
            <a:picLocks noChangeAspect="1"/>
          </p:cNvPicPr>
          <p:nvPr/>
        </p:nvPicPr>
        <p:blipFill>
          <a:blip r:embed="rId2"/>
          <a:stretch>
            <a:fillRect/>
          </a:stretch>
        </p:blipFill>
        <p:spPr>
          <a:xfrm>
            <a:off x="300990" y="1318895"/>
            <a:ext cx="6732905" cy="3848100"/>
          </a:xfrm>
          <a:prstGeom prst="rect">
            <a:avLst/>
          </a:prstGeom>
        </p:spPr>
      </p:pic>
      <p:pic>
        <p:nvPicPr>
          <p:cNvPr id="4" name="图片 3"/>
          <p:cNvPicPr>
            <a:picLocks noChangeAspect="1"/>
          </p:cNvPicPr>
          <p:nvPr/>
        </p:nvPicPr>
        <p:blipFill>
          <a:blip r:embed="rId3"/>
          <a:stretch>
            <a:fillRect/>
          </a:stretch>
        </p:blipFill>
        <p:spPr>
          <a:xfrm>
            <a:off x="7186295" y="1376045"/>
            <a:ext cx="4572000" cy="445770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2"/>
          <a:stretch>
            <a:fillRect/>
          </a:stretch>
        </p:blipFill>
        <p:spPr>
          <a:xfrm>
            <a:off x="184150" y="2223135"/>
            <a:ext cx="4963160" cy="2129155"/>
          </a:xfrm>
          <a:prstGeom prst="rect">
            <a:avLst/>
          </a:prstGeom>
        </p:spPr>
      </p:pic>
      <p:sp>
        <p:nvSpPr>
          <p:cNvPr id="2" name="标题 1"/>
          <p:cNvSpPr>
            <a:spLocks noGrp="1"/>
          </p:cNvSpPr>
          <p:nvPr>
            <p:ph type="title"/>
          </p:nvPr>
        </p:nvSpPr>
        <p:spPr/>
        <p:txBody>
          <a:bodyPr/>
          <a:lstStyle/>
          <a:p>
            <a:r>
              <a:rPr lang="en-US" altLang="zh-CN"/>
              <a:t>SSM Control: AXI-Stream + FIFO</a:t>
            </a:r>
            <a:endParaRPr lang="zh-CN" altLang="en-US"/>
          </a:p>
        </p:txBody>
      </p:sp>
      <p:sp>
        <p:nvSpPr>
          <p:cNvPr id="6" name="矩形 5"/>
          <p:cNvSpPr/>
          <p:nvPr/>
        </p:nvSpPr>
        <p:spPr>
          <a:xfrm>
            <a:off x="928370" y="1091565"/>
            <a:ext cx="1168400" cy="866775"/>
          </a:xfrm>
          <a:prstGeom prst="rect">
            <a:avLst/>
          </a:prstGeom>
        </p:spPr>
        <p:style>
          <a:lnRef idx="1">
            <a:schemeClr val="accent1"/>
          </a:lnRef>
          <a:fillRef idx="3">
            <a:schemeClr val="accent1"/>
          </a:fillRef>
          <a:effectRef idx="2">
            <a:schemeClr val="accent1"/>
          </a:effectRef>
          <a:fontRef idx="minor">
            <a:schemeClr val="lt1"/>
          </a:fontRef>
        </p:style>
        <p:txBody>
          <a:bodyPr/>
          <a:lstStyle/>
          <a:p>
            <a:pPr algn="ctr"/>
            <a:endParaRPr lang="en-US" altLang="zh-CN"/>
          </a:p>
          <a:p>
            <a:pPr algn="ctr"/>
            <a:r>
              <a:rPr lang="en-US" altLang="zh-CN"/>
              <a:t>Master</a:t>
            </a:r>
          </a:p>
        </p:txBody>
      </p:sp>
      <p:sp>
        <p:nvSpPr>
          <p:cNvPr id="7" name="矩形 6"/>
          <p:cNvSpPr/>
          <p:nvPr/>
        </p:nvSpPr>
        <p:spPr>
          <a:xfrm>
            <a:off x="3764915" y="1091565"/>
            <a:ext cx="1168400" cy="866140"/>
          </a:xfrm>
          <a:prstGeom prst="rect">
            <a:avLst/>
          </a:prstGeom>
        </p:spPr>
        <p:style>
          <a:lnRef idx="1">
            <a:schemeClr val="accent1"/>
          </a:lnRef>
          <a:fillRef idx="3">
            <a:schemeClr val="accent1"/>
          </a:fillRef>
          <a:effectRef idx="2">
            <a:schemeClr val="accent1"/>
          </a:effectRef>
          <a:fontRef idx="minor">
            <a:schemeClr val="lt1"/>
          </a:fontRef>
        </p:style>
        <p:txBody>
          <a:bodyPr/>
          <a:lstStyle/>
          <a:p>
            <a:pPr algn="ctr"/>
            <a:endParaRPr lang="en-US" altLang="zh-CN"/>
          </a:p>
          <a:p>
            <a:pPr algn="ctr"/>
            <a:r>
              <a:rPr lang="en-US" altLang="zh-CN"/>
              <a:t>Slave</a:t>
            </a:r>
          </a:p>
        </p:txBody>
      </p:sp>
      <p:cxnSp>
        <p:nvCxnSpPr>
          <p:cNvPr id="9" name="直接箭头连接符 8"/>
          <p:cNvCxnSpPr>
            <a:stCxn id="6" idx="3"/>
            <a:endCxn id="7" idx="1"/>
          </p:cNvCxnSpPr>
          <p:nvPr/>
        </p:nvCxnSpPr>
        <p:spPr>
          <a:xfrm flipV="1">
            <a:off x="2096770" y="1524635"/>
            <a:ext cx="1668145" cy="6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直接箭头连接符 10"/>
          <p:cNvCxnSpPr/>
          <p:nvPr/>
        </p:nvCxnSpPr>
        <p:spPr>
          <a:xfrm flipV="1">
            <a:off x="2096770" y="1270635"/>
            <a:ext cx="1668145" cy="6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文本框 11"/>
          <p:cNvSpPr txBox="1"/>
          <p:nvPr/>
        </p:nvSpPr>
        <p:spPr>
          <a:xfrm>
            <a:off x="2459990" y="972185"/>
            <a:ext cx="941705" cy="337185"/>
          </a:xfrm>
          <a:prstGeom prst="rect">
            <a:avLst/>
          </a:prstGeom>
          <a:noFill/>
        </p:spPr>
        <p:txBody>
          <a:bodyPr wrap="square" rtlCol="0">
            <a:spAutoFit/>
          </a:bodyPr>
          <a:lstStyle/>
          <a:p>
            <a:r>
              <a:rPr lang="en-US" altLang="zh-CN" sz="1600">
                <a:solidFill>
                  <a:schemeClr val="tx2">
                    <a:lumMod val="95000"/>
                    <a:lumOff val="5000"/>
                  </a:schemeClr>
                </a:solidFill>
              </a:rPr>
              <a:t>TVALID</a:t>
            </a:r>
          </a:p>
        </p:txBody>
      </p:sp>
      <p:sp>
        <p:nvSpPr>
          <p:cNvPr id="13" name="文本框 12"/>
          <p:cNvSpPr txBox="1"/>
          <p:nvPr/>
        </p:nvSpPr>
        <p:spPr>
          <a:xfrm>
            <a:off x="2459990" y="1271270"/>
            <a:ext cx="941705" cy="337185"/>
          </a:xfrm>
          <a:prstGeom prst="rect">
            <a:avLst/>
          </a:prstGeom>
          <a:noFill/>
        </p:spPr>
        <p:txBody>
          <a:bodyPr wrap="square" rtlCol="0">
            <a:spAutoFit/>
          </a:bodyPr>
          <a:lstStyle/>
          <a:p>
            <a:r>
              <a:rPr lang="en-US" altLang="zh-CN" sz="1600">
                <a:solidFill>
                  <a:schemeClr val="tx2">
                    <a:lumMod val="95000"/>
                    <a:lumOff val="5000"/>
                  </a:schemeClr>
                </a:solidFill>
              </a:rPr>
              <a:t>TDATA</a:t>
            </a:r>
          </a:p>
        </p:txBody>
      </p:sp>
      <p:sp>
        <p:nvSpPr>
          <p:cNvPr id="14" name="文本框 13"/>
          <p:cNvSpPr txBox="1"/>
          <p:nvPr/>
        </p:nvSpPr>
        <p:spPr>
          <a:xfrm>
            <a:off x="2459990" y="1525270"/>
            <a:ext cx="941705" cy="337185"/>
          </a:xfrm>
          <a:prstGeom prst="rect">
            <a:avLst/>
          </a:prstGeom>
          <a:noFill/>
        </p:spPr>
        <p:txBody>
          <a:bodyPr wrap="square" rtlCol="0">
            <a:spAutoFit/>
          </a:bodyPr>
          <a:lstStyle/>
          <a:p>
            <a:r>
              <a:rPr lang="en-US" altLang="zh-CN" sz="1600">
                <a:solidFill>
                  <a:schemeClr val="tx2">
                    <a:lumMod val="95000"/>
                    <a:lumOff val="5000"/>
                  </a:schemeClr>
                </a:solidFill>
              </a:rPr>
              <a:t>TREADY</a:t>
            </a:r>
          </a:p>
        </p:txBody>
      </p:sp>
      <p:cxnSp>
        <p:nvCxnSpPr>
          <p:cNvPr id="15" name="直接箭头连接符 14"/>
          <p:cNvCxnSpPr/>
          <p:nvPr/>
        </p:nvCxnSpPr>
        <p:spPr>
          <a:xfrm flipH="1">
            <a:off x="2096770" y="1778635"/>
            <a:ext cx="1668145" cy="6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7" name="文本框 16"/>
          <p:cNvSpPr txBox="1"/>
          <p:nvPr/>
        </p:nvSpPr>
        <p:spPr>
          <a:xfrm>
            <a:off x="6690360" y="1525270"/>
            <a:ext cx="3702050" cy="2061210"/>
          </a:xfrm>
          <a:prstGeom prst="rect">
            <a:avLst/>
          </a:prstGeom>
          <a:noFill/>
        </p:spPr>
        <p:txBody>
          <a:bodyPr wrap="square" rtlCol="0">
            <a:spAutoFit/>
          </a:bodyPr>
          <a:lstStyle/>
          <a:p>
            <a:r>
              <a:rPr lang="en-US" altLang="zh-CN" sz="1600"/>
              <a:t>// AXI-Stream interface signals</a:t>
            </a:r>
          </a:p>
          <a:p>
            <a:r>
              <a:rPr lang="en-US" altLang="zh-CN" sz="1600"/>
              <a:t>input  logic           s_axis_TVALID,</a:t>
            </a:r>
          </a:p>
          <a:p>
            <a:r>
              <a:rPr lang="en-US" altLang="zh-CN" sz="1600"/>
              <a:t>output logic           s_axis_TREADY,</a:t>
            </a:r>
          </a:p>
          <a:p>
            <a:r>
              <a:rPr lang="en-US" altLang="zh-CN" sz="1600"/>
              <a:t>input  logic [DATA_W-1:0] s_axis_TDATA,</a:t>
            </a:r>
          </a:p>
          <a:p>
            <a:endParaRPr lang="en-US" altLang="zh-CN" sz="1600"/>
          </a:p>
          <a:p>
            <a:r>
              <a:rPr lang="en-US" altLang="zh-CN" sz="1600"/>
              <a:t>output logic           m_axis_TVALID,</a:t>
            </a:r>
          </a:p>
          <a:p>
            <a:r>
              <a:rPr lang="en-US" altLang="zh-CN" sz="1600"/>
              <a:t>input  logic           m_axis_TREADY,</a:t>
            </a:r>
          </a:p>
          <a:p>
            <a:r>
              <a:rPr lang="en-US" altLang="zh-CN" sz="1600"/>
              <a:t>output logic [DATA_W-1:0] m_axis_TDATA</a:t>
            </a:r>
          </a:p>
        </p:txBody>
      </p:sp>
      <p:sp>
        <p:nvSpPr>
          <p:cNvPr id="18" name="矩形 17"/>
          <p:cNvSpPr/>
          <p:nvPr/>
        </p:nvSpPr>
        <p:spPr>
          <a:xfrm>
            <a:off x="928370" y="4585970"/>
            <a:ext cx="1168400" cy="866775"/>
          </a:xfrm>
          <a:prstGeom prst="rect">
            <a:avLst/>
          </a:prstGeom>
        </p:spPr>
        <p:style>
          <a:lnRef idx="1">
            <a:schemeClr val="accent1"/>
          </a:lnRef>
          <a:fillRef idx="3">
            <a:schemeClr val="accent1"/>
          </a:fillRef>
          <a:effectRef idx="2">
            <a:schemeClr val="accent1"/>
          </a:effectRef>
          <a:fontRef idx="minor">
            <a:schemeClr val="lt1"/>
          </a:fontRef>
        </p:style>
        <p:txBody>
          <a:bodyPr/>
          <a:lstStyle/>
          <a:p>
            <a:pPr algn="ctr"/>
            <a:r>
              <a:rPr lang="en-US" altLang="zh-CN"/>
              <a:t>MAC</a:t>
            </a:r>
          </a:p>
          <a:p>
            <a:pPr algn="ctr"/>
            <a:r>
              <a:rPr lang="en-US" altLang="zh-CN"/>
              <a:t>(dt_proj)</a:t>
            </a:r>
          </a:p>
        </p:txBody>
      </p:sp>
      <p:sp>
        <p:nvSpPr>
          <p:cNvPr id="19" name="矩形 18"/>
          <p:cNvSpPr/>
          <p:nvPr/>
        </p:nvSpPr>
        <p:spPr>
          <a:xfrm>
            <a:off x="3764915" y="4585970"/>
            <a:ext cx="1168400" cy="866140"/>
          </a:xfrm>
          <a:prstGeom prst="rect">
            <a:avLst/>
          </a:prstGeom>
        </p:spPr>
        <p:style>
          <a:lnRef idx="1">
            <a:schemeClr val="accent1"/>
          </a:lnRef>
          <a:fillRef idx="3">
            <a:schemeClr val="accent1"/>
          </a:fillRef>
          <a:effectRef idx="2">
            <a:schemeClr val="accent1"/>
          </a:effectRef>
          <a:fontRef idx="minor">
            <a:schemeClr val="lt1"/>
          </a:fontRef>
        </p:style>
        <p:txBody>
          <a:bodyPr/>
          <a:lstStyle/>
          <a:p>
            <a:pPr algn="ctr"/>
            <a:endParaRPr lang="en-US" altLang="zh-CN"/>
          </a:p>
          <a:p>
            <a:pPr algn="ctr"/>
            <a:r>
              <a:rPr lang="en-US" altLang="zh-CN"/>
              <a:t>FIFO</a:t>
            </a:r>
          </a:p>
        </p:txBody>
      </p:sp>
      <p:cxnSp>
        <p:nvCxnSpPr>
          <p:cNvPr id="20" name="直接箭头连接符 19"/>
          <p:cNvCxnSpPr>
            <a:stCxn id="18" idx="3"/>
            <a:endCxn id="19" idx="1"/>
          </p:cNvCxnSpPr>
          <p:nvPr/>
        </p:nvCxnSpPr>
        <p:spPr>
          <a:xfrm flipV="1">
            <a:off x="2096770" y="5019040"/>
            <a:ext cx="1668145" cy="6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直接箭头连接符 20"/>
          <p:cNvCxnSpPr/>
          <p:nvPr/>
        </p:nvCxnSpPr>
        <p:spPr>
          <a:xfrm flipV="1">
            <a:off x="2096770" y="4765040"/>
            <a:ext cx="1668145" cy="6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2" name="文本框 21"/>
          <p:cNvSpPr txBox="1"/>
          <p:nvPr/>
        </p:nvSpPr>
        <p:spPr>
          <a:xfrm>
            <a:off x="2459990" y="4765675"/>
            <a:ext cx="1298575" cy="337185"/>
          </a:xfrm>
          <a:prstGeom prst="rect">
            <a:avLst/>
          </a:prstGeom>
          <a:noFill/>
        </p:spPr>
        <p:txBody>
          <a:bodyPr wrap="square" rtlCol="0">
            <a:spAutoFit/>
          </a:bodyPr>
          <a:lstStyle/>
          <a:p>
            <a:r>
              <a:rPr lang="en-US" altLang="zh-CN" sz="1600">
                <a:solidFill>
                  <a:schemeClr val="tx2">
                    <a:lumMod val="95000"/>
                    <a:lumOff val="5000"/>
                  </a:schemeClr>
                </a:solidFill>
              </a:rPr>
              <a:t>TDATA(</a:t>
            </a:r>
            <a:r>
              <a:rPr lang="en-US" altLang="zh-CN" sz="1600">
                <a:solidFill>
                  <a:schemeClr val="tx2">
                    <a:lumMod val="95000"/>
                    <a:lumOff val="5000"/>
                  </a:schemeClr>
                </a:solidFill>
                <a:sym typeface="+mn-ea"/>
              </a:rPr>
              <a:t>Δ_raw</a:t>
            </a:r>
            <a:r>
              <a:rPr lang="en-US" altLang="zh-CN" sz="1600">
                <a:solidFill>
                  <a:schemeClr val="tx2">
                    <a:lumMod val="95000"/>
                    <a:lumOff val="5000"/>
                  </a:schemeClr>
                </a:solidFill>
              </a:rPr>
              <a:t>)</a:t>
            </a:r>
          </a:p>
        </p:txBody>
      </p:sp>
      <p:sp>
        <p:nvSpPr>
          <p:cNvPr id="23" name="文本框 22"/>
          <p:cNvSpPr txBox="1"/>
          <p:nvPr/>
        </p:nvSpPr>
        <p:spPr>
          <a:xfrm>
            <a:off x="2459990" y="5019040"/>
            <a:ext cx="941705" cy="337185"/>
          </a:xfrm>
          <a:prstGeom prst="rect">
            <a:avLst/>
          </a:prstGeom>
          <a:noFill/>
        </p:spPr>
        <p:txBody>
          <a:bodyPr wrap="square" rtlCol="0">
            <a:spAutoFit/>
          </a:bodyPr>
          <a:lstStyle/>
          <a:p>
            <a:r>
              <a:rPr lang="en-US" altLang="zh-CN" sz="1600">
                <a:solidFill>
                  <a:schemeClr val="tx2">
                    <a:lumMod val="95000"/>
                    <a:lumOff val="5000"/>
                  </a:schemeClr>
                </a:solidFill>
              </a:rPr>
              <a:t>TREADY</a:t>
            </a:r>
          </a:p>
        </p:txBody>
      </p:sp>
      <p:cxnSp>
        <p:nvCxnSpPr>
          <p:cNvPr id="24" name="直接箭头连接符 23"/>
          <p:cNvCxnSpPr/>
          <p:nvPr/>
        </p:nvCxnSpPr>
        <p:spPr>
          <a:xfrm flipH="1">
            <a:off x="2096770" y="5273040"/>
            <a:ext cx="1668145" cy="6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5" name="文本框 24"/>
          <p:cNvSpPr txBox="1"/>
          <p:nvPr/>
        </p:nvSpPr>
        <p:spPr>
          <a:xfrm>
            <a:off x="2459990" y="4479290"/>
            <a:ext cx="941705" cy="337185"/>
          </a:xfrm>
          <a:prstGeom prst="rect">
            <a:avLst/>
          </a:prstGeom>
          <a:noFill/>
        </p:spPr>
        <p:txBody>
          <a:bodyPr wrap="square" rtlCol="0">
            <a:spAutoFit/>
          </a:bodyPr>
          <a:lstStyle/>
          <a:p>
            <a:r>
              <a:rPr lang="en-US" altLang="zh-CN" sz="1600">
                <a:solidFill>
                  <a:schemeClr val="tx2">
                    <a:lumMod val="95000"/>
                    <a:lumOff val="5000"/>
                  </a:schemeClr>
                </a:solidFill>
              </a:rPr>
              <a:t>TVALID</a:t>
            </a:r>
          </a:p>
        </p:txBody>
      </p:sp>
      <p:sp>
        <p:nvSpPr>
          <p:cNvPr id="26" name="矩形 25"/>
          <p:cNvSpPr/>
          <p:nvPr/>
        </p:nvSpPr>
        <p:spPr>
          <a:xfrm>
            <a:off x="6601460" y="4585970"/>
            <a:ext cx="1168400" cy="866775"/>
          </a:xfrm>
          <a:prstGeom prst="rect">
            <a:avLst/>
          </a:prstGeom>
        </p:spPr>
        <p:style>
          <a:lnRef idx="1">
            <a:schemeClr val="accent1"/>
          </a:lnRef>
          <a:fillRef idx="3">
            <a:schemeClr val="accent1"/>
          </a:fillRef>
          <a:effectRef idx="2">
            <a:schemeClr val="accent1"/>
          </a:effectRef>
          <a:fontRef idx="minor">
            <a:schemeClr val="lt1"/>
          </a:fontRef>
        </p:style>
        <p:txBody>
          <a:bodyPr/>
          <a:lstStyle/>
          <a:p>
            <a:pPr algn="ctr"/>
            <a:endParaRPr lang="en-US" altLang="zh-CN"/>
          </a:p>
          <a:p>
            <a:pPr algn="ctr"/>
            <a:r>
              <a:rPr lang="en-US" altLang="zh-CN"/>
              <a:t>Sigmoid</a:t>
            </a:r>
          </a:p>
        </p:txBody>
      </p:sp>
      <p:cxnSp>
        <p:nvCxnSpPr>
          <p:cNvPr id="27" name="直接箭头连接符 26"/>
          <p:cNvCxnSpPr/>
          <p:nvPr/>
        </p:nvCxnSpPr>
        <p:spPr>
          <a:xfrm flipV="1">
            <a:off x="4933315" y="5019675"/>
            <a:ext cx="1668145" cy="6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8" name="直接箭头连接符 27"/>
          <p:cNvCxnSpPr/>
          <p:nvPr/>
        </p:nvCxnSpPr>
        <p:spPr>
          <a:xfrm flipV="1">
            <a:off x="4933315" y="4765675"/>
            <a:ext cx="1668145" cy="6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9" name="文本框 28"/>
          <p:cNvSpPr txBox="1"/>
          <p:nvPr/>
        </p:nvSpPr>
        <p:spPr>
          <a:xfrm>
            <a:off x="5296535" y="4766310"/>
            <a:ext cx="1298575" cy="337185"/>
          </a:xfrm>
          <a:prstGeom prst="rect">
            <a:avLst/>
          </a:prstGeom>
          <a:noFill/>
        </p:spPr>
        <p:txBody>
          <a:bodyPr wrap="square" rtlCol="0">
            <a:spAutoFit/>
          </a:bodyPr>
          <a:lstStyle/>
          <a:p>
            <a:r>
              <a:rPr lang="en-US" altLang="zh-CN" sz="1600">
                <a:solidFill>
                  <a:schemeClr val="tx2">
                    <a:lumMod val="95000"/>
                    <a:lumOff val="5000"/>
                  </a:schemeClr>
                </a:solidFill>
              </a:rPr>
              <a:t>TDATA(</a:t>
            </a:r>
            <a:r>
              <a:rPr lang="en-US" altLang="zh-CN" sz="1600">
                <a:solidFill>
                  <a:schemeClr val="tx2">
                    <a:lumMod val="95000"/>
                    <a:lumOff val="5000"/>
                  </a:schemeClr>
                </a:solidFill>
                <a:sym typeface="+mn-ea"/>
              </a:rPr>
              <a:t>Δ_raw</a:t>
            </a:r>
            <a:r>
              <a:rPr lang="en-US" altLang="zh-CN" sz="1600">
                <a:solidFill>
                  <a:schemeClr val="tx2">
                    <a:lumMod val="95000"/>
                    <a:lumOff val="5000"/>
                  </a:schemeClr>
                </a:solidFill>
              </a:rPr>
              <a:t>)</a:t>
            </a:r>
          </a:p>
        </p:txBody>
      </p:sp>
      <p:sp>
        <p:nvSpPr>
          <p:cNvPr id="30" name="文本框 29"/>
          <p:cNvSpPr txBox="1"/>
          <p:nvPr/>
        </p:nvSpPr>
        <p:spPr>
          <a:xfrm>
            <a:off x="5296535" y="5019675"/>
            <a:ext cx="941705" cy="337185"/>
          </a:xfrm>
          <a:prstGeom prst="rect">
            <a:avLst/>
          </a:prstGeom>
          <a:noFill/>
        </p:spPr>
        <p:txBody>
          <a:bodyPr wrap="square" rtlCol="0">
            <a:spAutoFit/>
          </a:bodyPr>
          <a:lstStyle/>
          <a:p>
            <a:r>
              <a:rPr lang="en-US" altLang="zh-CN" sz="1600">
                <a:solidFill>
                  <a:schemeClr val="tx2">
                    <a:lumMod val="95000"/>
                    <a:lumOff val="5000"/>
                  </a:schemeClr>
                </a:solidFill>
              </a:rPr>
              <a:t>TREADY</a:t>
            </a:r>
          </a:p>
        </p:txBody>
      </p:sp>
      <p:cxnSp>
        <p:nvCxnSpPr>
          <p:cNvPr id="31" name="直接箭头连接符 30"/>
          <p:cNvCxnSpPr/>
          <p:nvPr/>
        </p:nvCxnSpPr>
        <p:spPr>
          <a:xfrm flipH="1">
            <a:off x="4933315" y="5273675"/>
            <a:ext cx="1668145" cy="6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2" name="文本框 31"/>
          <p:cNvSpPr txBox="1"/>
          <p:nvPr/>
        </p:nvSpPr>
        <p:spPr>
          <a:xfrm>
            <a:off x="5296535" y="4479925"/>
            <a:ext cx="941705" cy="337185"/>
          </a:xfrm>
          <a:prstGeom prst="rect">
            <a:avLst/>
          </a:prstGeom>
          <a:noFill/>
        </p:spPr>
        <p:txBody>
          <a:bodyPr wrap="square" rtlCol="0">
            <a:spAutoFit/>
          </a:bodyPr>
          <a:lstStyle/>
          <a:p>
            <a:r>
              <a:rPr lang="en-US" altLang="zh-CN" sz="1600">
                <a:solidFill>
                  <a:schemeClr val="tx2">
                    <a:lumMod val="95000"/>
                    <a:lumOff val="5000"/>
                  </a:schemeClr>
                </a:solidFill>
              </a:rPr>
              <a:t>TVALID</a:t>
            </a:r>
          </a:p>
        </p:txBody>
      </p:sp>
      <p:sp>
        <p:nvSpPr>
          <p:cNvPr id="33" name="文本框 32"/>
          <p:cNvSpPr txBox="1"/>
          <p:nvPr/>
        </p:nvSpPr>
        <p:spPr>
          <a:xfrm>
            <a:off x="869315" y="5781040"/>
            <a:ext cx="8643620" cy="922020"/>
          </a:xfrm>
          <a:prstGeom prst="rect">
            <a:avLst/>
          </a:prstGeom>
          <a:noFill/>
        </p:spPr>
        <p:txBody>
          <a:bodyPr wrap="square" rtlCol="0">
            <a:spAutoFit/>
          </a:bodyPr>
          <a:lstStyle/>
          <a:p>
            <a:pPr marL="285750" indent="-285750">
              <a:buFont typeface="Arial" panose="020B0604020202020204" pitchFamily="34" charset="0"/>
              <a:buChar char="•"/>
            </a:pPr>
            <a:r>
              <a:rPr lang="en-US" altLang="zh-CN"/>
              <a:t>Each FIFO acts as an AXI-Stream bridge ensuring smooth data flow across modules.</a:t>
            </a:r>
          </a:p>
          <a:p>
            <a:pPr marL="285750" indent="-285750">
              <a:buFont typeface="Arial" panose="020B0604020202020204" pitchFamily="34" charset="0"/>
              <a:buChar char="•"/>
            </a:pPr>
            <a:r>
              <a:rPr lang="en-US" altLang="zh-CN"/>
              <a:t>Provides </a:t>
            </a:r>
            <a:r>
              <a:rPr lang="en-US" altLang="zh-CN" b="1">
                <a:solidFill>
                  <a:srgbClr val="C00000"/>
                </a:solidFill>
              </a:rPr>
              <a:t>intermediate buffering, rate matching, and timing decoupling,</a:t>
            </a:r>
            <a:r>
              <a:rPr lang="en-US" altLang="zh-CN"/>
              <a:t> ensuring stable pipeline flow.</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sym typeface="+mn-ea"/>
              </a:rPr>
              <a:t>Trade Off 3: Reconfigurable vs. Fine-grained pipeline</a:t>
            </a:r>
            <a:endParaRPr lang="zh-CN" altLang="en-US"/>
          </a:p>
        </p:txBody>
      </p:sp>
      <p:pic>
        <p:nvPicPr>
          <p:cNvPr id="5" name="图片 4"/>
          <p:cNvPicPr>
            <a:picLocks noChangeAspect="1"/>
          </p:cNvPicPr>
          <p:nvPr/>
        </p:nvPicPr>
        <p:blipFill>
          <a:blip r:embed="rId2"/>
          <a:stretch>
            <a:fillRect/>
          </a:stretch>
        </p:blipFill>
        <p:spPr>
          <a:xfrm>
            <a:off x="421005" y="1206500"/>
            <a:ext cx="5839460" cy="2061210"/>
          </a:xfrm>
          <a:prstGeom prst="rect">
            <a:avLst/>
          </a:prstGeom>
        </p:spPr>
      </p:pic>
      <p:sp>
        <p:nvSpPr>
          <p:cNvPr id="3" name="文本框 2"/>
          <p:cNvSpPr txBox="1"/>
          <p:nvPr/>
        </p:nvSpPr>
        <p:spPr>
          <a:xfrm>
            <a:off x="510540" y="3267710"/>
            <a:ext cx="2562860" cy="983615"/>
          </a:xfrm>
          <a:prstGeom prst="rect">
            <a:avLst/>
          </a:prstGeom>
          <a:noFill/>
        </p:spPr>
        <p:txBody>
          <a:bodyPr wrap="square" rtlCol="0">
            <a:spAutoFit/>
          </a:bodyPr>
          <a:lstStyle/>
          <a:p>
            <a:r>
              <a:rPr lang="en-US" altLang="zh-CN" sz="1600" b="1"/>
              <a:t>mode    Calculation</a:t>
            </a:r>
          </a:p>
          <a:p>
            <a:r>
              <a:rPr lang="en-US" altLang="zh-CN" sz="1400"/>
              <a:t>00             MAC (A*B+acc_in)</a:t>
            </a:r>
          </a:p>
          <a:p>
            <a:r>
              <a:rPr lang="en-US" altLang="zh-CN" sz="1400"/>
              <a:t>01             MUL (A*B)</a:t>
            </a:r>
          </a:p>
          <a:p>
            <a:r>
              <a:rPr lang="en-US" altLang="zh-CN" sz="1400"/>
              <a:t>10             ADD  (A+B)</a:t>
            </a:r>
          </a:p>
        </p:txBody>
      </p:sp>
      <p:pic>
        <p:nvPicPr>
          <p:cNvPr id="4" name="图片 3"/>
          <p:cNvPicPr>
            <a:picLocks noChangeAspect="1"/>
          </p:cNvPicPr>
          <p:nvPr/>
        </p:nvPicPr>
        <p:blipFill>
          <a:blip r:embed="rId3"/>
          <a:stretch>
            <a:fillRect/>
          </a:stretch>
        </p:blipFill>
        <p:spPr>
          <a:xfrm>
            <a:off x="6505575" y="1034415"/>
            <a:ext cx="5389880" cy="3181985"/>
          </a:xfrm>
          <a:prstGeom prst="rect">
            <a:avLst/>
          </a:prstGeom>
        </p:spPr>
      </p:pic>
      <p:sp>
        <p:nvSpPr>
          <p:cNvPr id="8" name="文本框 7"/>
          <p:cNvSpPr txBox="1"/>
          <p:nvPr/>
        </p:nvSpPr>
        <p:spPr>
          <a:xfrm>
            <a:off x="215265" y="4237990"/>
            <a:ext cx="4855845" cy="2051685"/>
          </a:xfrm>
          <a:prstGeom prst="rect">
            <a:avLst/>
          </a:prstGeom>
          <a:noFill/>
        </p:spPr>
        <p:txBody>
          <a:bodyPr wrap="square" rtlCol="0">
            <a:noAutofit/>
          </a:bodyPr>
          <a:lstStyle/>
          <a:p>
            <a:r>
              <a:rPr lang="en-US" altLang="zh-CN"/>
              <a:t>Latency Comparison (N tiles)</a:t>
            </a:r>
          </a:p>
          <a:p>
            <a:endParaRPr lang="en-US" altLang="zh-CN"/>
          </a:p>
          <a:p>
            <a:r>
              <a:rPr lang="en-US" altLang="zh-CN"/>
              <a:t>MAC produces one tile every 22 cycles (given).</a:t>
            </a:r>
          </a:p>
          <a:p>
            <a:r>
              <a:rPr lang="en-US" altLang="zh-CN"/>
              <a:t>From code:</a:t>
            </a:r>
          </a:p>
          <a:p>
            <a:r>
              <a:rPr lang="en-US" altLang="zh-CN"/>
              <a:t>sigmoid4_vec throughput ≈ 1 tile / 2 cycles</a:t>
            </a:r>
          </a:p>
          <a:p>
            <a:r>
              <a:rPr lang="en-US" altLang="zh-CN"/>
              <a:t>ew_update_vec4 throughput ≈ 1 tile / 7 cycles</a:t>
            </a:r>
          </a:p>
          <a:p>
            <a:r>
              <a:rPr lang="en-US" altLang="en-US"/>
              <a:t>→</a:t>
            </a:r>
            <a:r>
              <a:rPr lang="en-US" altLang="zh-CN"/>
              <a:t> downstream bottleneck ≈ 7 cycles per tile</a:t>
            </a:r>
          </a:p>
        </p:txBody>
      </p:sp>
      <p:sp>
        <p:nvSpPr>
          <p:cNvPr id="10" name="文本框 9"/>
          <p:cNvSpPr txBox="1"/>
          <p:nvPr/>
        </p:nvSpPr>
        <p:spPr>
          <a:xfrm>
            <a:off x="5166360" y="4216400"/>
            <a:ext cx="3037840" cy="2030095"/>
          </a:xfrm>
          <a:prstGeom prst="rect">
            <a:avLst/>
          </a:prstGeom>
          <a:noFill/>
        </p:spPr>
        <p:txBody>
          <a:bodyPr wrap="square" rtlCol="0">
            <a:spAutoFit/>
          </a:bodyPr>
          <a:lstStyle/>
          <a:p>
            <a:r>
              <a:rPr lang="en-US" altLang="zh-CN">
                <a:sym typeface="+mn-ea"/>
              </a:rPr>
              <a:t>Case A: wait for all MAC tiles, then run Sigmoid/EW</a:t>
            </a:r>
          </a:p>
          <a:p>
            <a:r>
              <a:rPr lang="en-US" altLang="zh-CN"/>
              <a:t>T_A = 29N</a:t>
            </a:r>
          </a:p>
          <a:p>
            <a:r>
              <a:rPr lang="en-US" altLang="zh-CN">
                <a:sym typeface="+mn-ea"/>
              </a:rPr>
              <a:t>Case B: stream each tile to Sigmoid/EW as soon as MAC finishes</a:t>
            </a:r>
            <a:endParaRPr lang="en-US" altLang="zh-CN"/>
          </a:p>
          <a:p>
            <a:r>
              <a:rPr lang="en-US" altLang="zh-CN"/>
              <a:t>T_B = 22N + 7</a:t>
            </a:r>
          </a:p>
        </p:txBody>
      </p:sp>
      <p:sp>
        <p:nvSpPr>
          <p:cNvPr id="34" name="文本框 33"/>
          <p:cNvSpPr txBox="1"/>
          <p:nvPr/>
        </p:nvSpPr>
        <p:spPr>
          <a:xfrm>
            <a:off x="8714105" y="4216400"/>
            <a:ext cx="2466975" cy="2030095"/>
          </a:xfrm>
          <a:prstGeom prst="rect">
            <a:avLst/>
          </a:prstGeom>
          <a:noFill/>
        </p:spPr>
        <p:txBody>
          <a:bodyPr wrap="square" rtlCol="0">
            <a:spAutoFit/>
          </a:bodyPr>
          <a:lstStyle/>
          <a:p>
            <a:r>
              <a:rPr lang="en-US" altLang="zh-CN" b="1">
                <a:solidFill>
                  <a:srgbClr val="C00000"/>
                </a:solidFill>
                <a:sym typeface="+mn-ea"/>
              </a:rPr>
              <a:t>Latency saving</a:t>
            </a:r>
            <a:endParaRPr lang="en-US" altLang="zh-CN" b="1">
              <a:solidFill>
                <a:srgbClr val="C00000"/>
              </a:solidFill>
            </a:endParaRPr>
          </a:p>
          <a:p>
            <a:r>
              <a:rPr lang="en-US" altLang="zh-CN" b="1">
                <a:solidFill>
                  <a:srgbClr val="C00000"/>
                </a:solidFill>
                <a:sym typeface="+mn-ea"/>
              </a:rPr>
              <a:t>For N = 64</a:t>
            </a:r>
            <a:endParaRPr lang="en-US" altLang="zh-CN" b="1">
              <a:solidFill>
                <a:srgbClr val="C00000"/>
              </a:solidFill>
            </a:endParaRPr>
          </a:p>
          <a:p>
            <a:r>
              <a:rPr lang="en-US" altLang="zh-CN" b="1">
                <a:solidFill>
                  <a:srgbClr val="C00000"/>
                </a:solidFill>
                <a:sym typeface="+mn-ea"/>
              </a:rPr>
              <a:t>T_A = 1856 cycles</a:t>
            </a:r>
            <a:endParaRPr lang="en-US" altLang="zh-CN" b="1">
              <a:solidFill>
                <a:srgbClr val="C00000"/>
              </a:solidFill>
            </a:endParaRPr>
          </a:p>
          <a:p>
            <a:r>
              <a:rPr lang="en-US" altLang="zh-CN" b="1">
                <a:solidFill>
                  <a:srgbClr val="C00000"/>
                </a:solidFill>
                <a:sym typeface="+mn-ea"/>
              </a:rPr>
              <a:t>T_B = 1415 cycles</a:t>
            </a:r>
            <a:endParaRPr lang="en-US" altLang="zh-CN" b="1">
              <a:solidFill>
                <a:srgbClr val="C00000"/>
              </a:solidFill>
            </a:endParaRPr>
          </a:p>
          <a:p>
            <a:r>
              <a:rPr lang="en-US" altLang="zh-CN" b="1">
                <a:solidFill>
                  <a:srgbClr val="C00000"/>
                </a:solidFill>
                <a:sym typeface="+mn-ea"/>
              </a:rPr>
              <a:t>Saving = 441 cycles</a:t>
            </a:r>
            <a:endParaRPr lang="en-US" altLang="zh-CN" b="1">
              <a:solidFill>
                <a:srgbClr val="C00000"/>
              </a:solidFill>
            </a:endParaRPr>
          </a:p>
          <a:p>
            <a:r>
              <a:rPr lang="en-US" altLang="zh-CN" b="1">
                <a:solidFill>
                  <a:srgbClr val="C00000"/>
                </a:solidFill>
                <a:sym typeface="+mn-ea"/>
              </a:rPr>
              <a:t>Saving ratio ≈ 23.8%</a:t>
            </a:r>
            <a:endParaRPr lang="zh-CN" altLang="en-US" b="1">
              <a:solidFill>
                <a:srgbClr val="C00000"/>
              </a:solidFill>
            </a:endParaRPr>
          </a:p>
          <a:p>
            <a:endParaRPr lang="zh-CN" altLang="en-US" b="1">
              <a:solidFill>
                <a:srgbClr val="C00000"/>
              </a:solidFill>
            </a:endParaRPr>
          </a:p>
        </p:txBody>
      </p:sp>
      <p:sp>
        <p:nvSpPr>
          <p:cNvPr id="6" name="文本框 5"/>
          <p:cNvSpPr txBox="1"/>
          <p:nvPr/>
        </p:nvSpPr>
        <p:spPr>
          <a:xfrm>
            <a:off x="421005" y="6289675"/>
            <a:ext cx="9772650" cy="521970"/>
          </a:xfrm>
          <a:prstGeom prst="rect">
            <a:avLst/>
          </a:prstGeom>
          <a:noFill/>
        </p:spPr>
        <p:txBody>
          <a:bodyPr wrap="square" rtlCol="0">
            <a:spAutoFit/>
          </a:bodyPr>
          <a:lstStyle/>
          <a:p>
            <a:r>
              <a:rPr lang="en-US" altLang="zh-CN" sz="1400" i="1">
                <a:solidFill>
                  <a:schemeClr val="bg1">
                    <a:lumMod val="50000"/>
                  </a:schemeClr>
                </a:solidFill>
              </a:rPr>
              <a:t>R. Wei et al., "LightMamba: Efficient Mamba Acceleration on FPGA with Quantization and Hardware Co-design," 2025 Design, Automation &amp; Test in Europe Conference (DATE), Lyon, France, 2025, pp. 1-7, doi: 10.23919/DATE64628.2025.10993079.</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Simulation</a:t>
            </a:r>
          </a:p>
        </p:txBody>
      </p:sp>
      <p:pic>
        <p:nvPicPr>
          <p:cNvPr id="5" name="图片 4"/>
          <p:cNvPicPr>
            <a:picLocks noChangeAspect="1"/>
          </p:cNvPicPr>
          <p:nvPr/>
        </p:nvPicPr>
        <p:blipFill>
          <a:blip r:embed="rId2"/>
          <a:stretch>
            <a:fillRect/>
          </a:stretch>
        </p:blipFill>
        <p:spPr>
          <a:xfrm>
            <a:off x="635" y="1120140"/>
            <a:ext cx="12170410" cy="486537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Synthesis - 400MHz</a:t>
            </a:r>
          </a:p>
        </p:txBody>
      </p:sp>
      <p:pic>
        <p:nvPicPr>
          <p:cNvPr id="3" name="图片 2"/>
          <p:cNvPicPr>
            <a:picLocks noChangeAspect="1"/>
          </p:cNvPicPr>
          <p:nvPr/>
        </p:nvPicPr>
        <p:blipFill>
          <a:blip r:embed="rId2"/>
          <a:stretch>
            <a:fillRect/>
          </a:stretch>
        </p:blipFill>
        <p:spPr>
          <a:xfrm>
            <a:off x="76200" y="1158240"/>
            <a:ext cx="12027535" cy="2744470"/>
          </a:xfrm>
          <a:prstGeom prst="rect">
            <a:avLst/>
          </a:prstGeom>
        </p:spPr>
      </p:pic>
      <p:pic>
        <p:nvPicPr>
          <p:cNvPr id="4" name="图片 3"/>
          <p:cNvPicPr>
            <a:picLocks noChangeAspect="1"/>
          </p:cNvPicPr>
          <p:nvPr/>
        </p:nvPicPr>
        <p:blipFill>
          <a:blip r:embed="rId3"/>
          <a:stretch>
            <a:fillRect/>
          </a:stretch>
        </p:blipFill>
        <p:spPr>
          <a:xfrm>
            <a:off x="160655" y="3703320"/>
            <a:ext cx="4115435" cy="2916555"/>
          </a:xfrm>
          <a:prstGeom prst="rect">
            <a:avLst/>
          </a:prstGeom>
        </p:spPr>
      </p:pic>
      <p:pic>
        <p:nvPicPr>
          <p:cNvPr id="6" name="图片 5"/>
          <p:cNvPicPr>
            <a:picLocks noChangeAspect="1"/>
          </p:cNvPicPr>
          <p:nvPr/>
        </p:nvPicPr>
        <p:blipFill>
          <a:blip r:embed="rId4"/>
          <a:stretch>
            <a:fillRect/>
          </a:stretch>
        </p:blipFill>
        <p:spPr>
          <a:xfrm>
            <a:off x="5099685" y="3703320"/>
            <a:ext cx="5278120" cy="30607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 Why use Mamba</a:t>
            </a:r>
          </a:p>
        </p:txBody>
      </p:sp>
      <p:sp>
        <p:nvSpPr>
          <p:cNvPr id="8" name="文本框 7"/>
          <p:cNvSpPr txBox="1"/>
          <p:nvPr/>
        </p:nvSpPr>
        <p:spPr>
          <a:xfrm>
            <a:off x="510540" y="1049655"/>
            <a:ext cx="4072890" cy="398780"/>
          </a:xfrm>
          <a:prstGeom prst="rect">
            <a:avLst/>
          </a:prstGeom>
          <a:noFill/>
        </p:spPr>
        <p:txBody>
          <a:bodyPr wrap="square" rtlCol="0">
            <a:spAutoFit/>
          </a:bodyPr>
          <a:lstStyle/>
          <a:p>
            <a:r>
              <a:rPr lang="en-US" altLang="zh-CN" sz="2000" b="1" dirty="0"/>
              <a:t>State Space Model</a:t>
            </a:r>
          </a:p>
        </p:txBody>
      </p:sp>
      <p:sp>
        <p:nvSpPr>
          <p:cNvPr id="6" name="文本框 5"/>
          <p:cNvSpPr txBox="1"/>
          <p:nvPr/>
        </p:nvSpPr>
        <p:spPr>
          <a:xfrm>
            <a:off x="549909" y="1448435"/>
            <a:ext cx="9656633" cy="646331"/>
          </a:xfrm>
          <a:prstGeom prst="rect">
            <a:avLst/>
          </a:prstGeom>
          <a:noFill/>
        </p:spPr>
        <p:txBody>
          <a:bodyPr wrap="square" rtlCol="0">
            <a:spAutoFit/>
          </a:bodyPr>
          <a:lstStyle/>
          <a:p>
            <a:r>
              <a:rPr lang="en-US" altLang="zh-CN" dirty="0"/>
              <a:t>A State Space contains the minimum number of variables that fully describe a system. It is a way to mathematically represent a problem by defining a system’s possible states.</a:t>
            </a:r>
          </a:p>
        </p:txBody>
      </p:sp>
      <p:sp>
        <p:nvSpPr>
          <p:cNvPr id="14" name="文本框 13"/>
          <p:cNvSpPr txBox="1"/>
          <p:nvPr/>
        </p:nvSpPr>
        <p:spPr>
          <a:xfrm>
            <a:off x="510540" y="6006748"/>
            <a:ext cx="10824845" cy="349601"/>
          </a:xfrm>
          <a:prstGeom prst="rect">
            <a:avLst/>
          </a:prstGeom>
          <a:noFill/>
        </p:spPr>
        <p:txBody>
          <a:bodyPr wrap="square" rtlCol="0">
            <a:noAutofit/>
          </a:bodyPr>
          <a:lstStyle/>
          <a:p>
            <a:r>
              <a:rPr lang="en-US" altLang="zh-CN" sz="1400" i="1" dirty="0">
                <a:solidFill>
                  <a:schemeClr val="bg1">
                    <a:lumMod val="50000"/>
                  </a:schemeClr>
                </a:solidFill>
              </a:rPr>
              <a:t>Grootendorst, M. (2024). A Visual Guide to Mamba and State Space Models.</a:t>
            </a:r>
          </a:p>
        </p:txBody>
      </p:sp>
      <p:pic>
        <p:nvPicPr>
          <p:cNvPr id="9" name="图片 8">
            <a:extLst>
              <a:ext uri="{FF2B5EF4-FFF2-40B4-BE49-F238E27FC236}">
                <a16:creationId xmlns:a16="http://schemas.microsoft.com/office/drawing/2014/main" id="{C3032173-2B5B-4277-9978-CD4A21DCB789}"/>
              </a:ext>
            </a:extLst>
          </p:cNvPr>
          <p:cNvPicPr>
            <a:picLocks noChangeAspect="1"/>
          </p:cNvPicPr>
          <p:nvPr/>
        </p:nvPicPr>
        <p:blipFill>
          <a:blip r:embed="rId3"/>
          <a:stretch>
            <a:fillRect/>
          </a:stretch>
        </p:blipFill>
        <p:spPr>
          <a:xfrm>
            <a:off x="2794670" y="2141733"/>
            <a:ext cx="5167110" cy="3248782"/>
          </a:xfrm>
          <a:prstGeom prst="rect">
            <a:avLst/>
          </a:prstGeom>
        </p:spPr>
      </p:pic>
    </p:spTree>
    <p:extLst>
      <p:ext uri="{BB962C8B-B14F-4D97-AF65-F5344CB8AC3E}">
        <p14:creationId xmlns:p14="http://schemas.microsoft.com/office/powerpoint/2010/main" val="2877151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A0030AD2-0971-4C31-9A5A-7AF0363F5B76}"/>
              </a:ext>
            </a:extLst>
          </p:cNvPr>
          <p:cNvPicPr>
            <a:picLocks noChangeAspect="1"/>
          </p:cNvPicPr>
          <p:nvPr/>
        </p:nvPicPr>
        <p:blipFill>
          <a:blip r:embed="rId3"/>
          <a:stretch>
            <a:fillRect/>
          </a:stretch>
        </p:blipFill>
        <p:spPr>
          <a:xfrm>
            <a:off x="1263201" y="2195508"/>
            <a:ext cx="4301236" cy="1730718"/>
          </a:xfrm>
          <a:prstGeom prst="rect">
            <a:avLst/>
          </a:prstGeom>
        </p:spPr>
      </p:pic>
      <p:sp>
        <p:nvSpPr>
          <p:cNvPr id="2" name="Title 1"/>
          <p:cNvSpPr>
            <a:spLocks noGrp="1"/>
          </p:cNvSpPr>
          <p:nvPr>
            <p:ph type="title"/>
          </p:nvPr>
        </p:nvSpPr>
        <p:spPr/>
        <p:txBody>
          <a:bodyPr/>
          <a:lstStyle/>
          <a:p>
            <a:r>
              <a:rPr lang="en-US" dirty="0"/>
              <a:t>Background - Why use Mamba</a:t>
            </a:r>
          </a:p>
        </p:txBody>
      </p:sp>
      <p:sp>
        <p:nvSpPr>
          <p:cNvPr id="8" name="文本框 7"/>
          <p:cNvSpPr txBox="1"/>
          <p:nvPr/>
        </p:nvSpPr>
        <p:spPr>
          <a:xfrm>
            <a:off x="510540" y="1049655"/>
            <a:ext cx="4072890" cy="398780"/>
          </a:xfrm>
          <a:prstGeom prst="rect">
            <a:avLst/>
          </a:prstGeom>
          <a:noFill/>
        </p:spPr>
        <p:txBody>
          <a:bodyPr wrap="square" rtlCol="0">
            <a:spAutoFit/>
          </a:bodyPr>
          <a:lstStyle/>
          <a:p>
            <a:r>
              <a:rPr lang="en-US" altLang="zh-CN" sz="2000" b="1" dirty="0"/>
              <a:t>State Space Model</a:t>
            </a:r>
          </a:p>
        </p:txBody>
      </p:sp>
      <p:sp>
        <p:nvSpPr>
          <p:cNvPr id="14" name="文本框 13"/>
          <p:cNvSpPr txBox="1"/>
          <p:nvPr/>
        </p:nvSpPr>
        <p:spPr>
          <a:xfrm>
            <a:off x="510540" y="6006748"/>
            <a:ext cx="10824845" cy="349601"/>
          </a:xfrm>
          <a:prstGeom prst="rect">
            <a:avLst/>
          </a:prstGeom>
          <a:noFill/>
        </p:spPr>
        <p:txBody>
          <a:bodyPr wrap="square" rtlCol="0">
            <a:noAutofit/>
          </a:bodyPr>
          <a:lstStyle/>
          <a:p>
            <a:r>
              <a:rPr lang="en-US" altLang="zh-CN" sz="1400" i="1" dirty="0">
                <a:solidFill>
                  <a:schemeClr val="bg1">
                    <a:lumMod val="50000"/>
                  </a:schemeClr>
                </a:solidFill>
              </a:rPr>
              <a:t>Grootendorst, M. (2024). A Visual Guide to Mamba and State Space Models.</a:t>
            </a:r>
          </a:p>
        </p:txBody>
      </p:sp>
      <p:sp>
        <p:nvSpPr>
          <p:cNvPr id="10" name="文本框 9">
            <a:extLst>
              <a:ext uri="{FF2B5EF4-FFF2-40B4-BE49-F238E27FC236}">
                <a16:creationId xmlns:a16="http://schemas.microsoft.com/office/drawing/2014/main" id="{8488A6B1-D16C-4A6B-B771-C3BD2588516D}"/>
              </a:ext>
            </a:extLst>
          </p:cNvPr>
          <p:cNvSpPr txBox="1"/>
          <p:nvPr/>
        </p:nvSpPr>
        <p:spPr>
          <a:xfrm>
            <a:off x="6319230" y="2308653"/>
            <a:ext cx="5520500" cy="1354217"/>
          </a:xfrm>
          <a:prstGeom prst="rect">
            <a:avLst/>
          </a:prstGeom>
          <a:noFill/>
        </p:spPr>
        <p:txBody>
          <a:bodyPr wrap="square">
            <a:spAutoFit/>
          </a:bodyPr>
          <a:lstStyle/>
          <a:p>
            <a:pPr algn="l"/>
            <a:r>
              <a:rPr lang="en-US" altLang="zh-CN" sz="1600" b="0" i="0" dirty="0">
                <a:effectLst/>
                <a:latin typeface="Lora" pitchFamily="2" charset="0"/>
              </a:rPr>
              <a:t>Traditionally, at time </a:t>
            </a:r>
            <a:r>
              <a:rPr lang="en-US" altLang="zh-CN" sz="1600" b="1" i="1" dirty="0">
                <a:effectLst/>
                <a:latin typeface="Lora" pitchFamily="2" charset="0"/>
              </a:rPr>
              <a:t>t</a:t>
            </a:r>
            <a:r>
              <a:rPr lang="en-US" altLang="zh-CN" sz="1600" b="0" i="0" dirty="0">
                <a:effectLst/>
                <a:latin typeface="Lora" pitchFamily="2" charset="0"/>
              </a:rPr>
              <a:t>, SSMs:</a:t>
            </a:r>
          </a:p>
          <a:p>
            <a:pPr marL="171450" indent="-171450" algn="l">
              <a:buFont typeface="Wingdings" panose="05000000000000000000" pitchFamily="2" charset="2"/>
              <a:buChar char="l"/>
            </a:pPr>
            <a:r>
              <a:rPr lang="en-US" altLang="zh-CN" sz="1100" b="0" i="0" dirty="0">
                <a:effectLst/>
                <a:latin typeface="Lora" pitchFamily="2" charset="0"/>
              </a:rPr>
              <a:t>map an input sequence </a:t>
            </a:r>
            <a:r>
              <a:rPr lang="en-US" altLang="zh-CN" sz="1100" b="1" i="1" dirty="0">
                <a:effectLst/>
                <a:latin typeface="Lora" pitchFamily="2" charset="0"/>
              </a:rPr>
              <a:t>x(t)</a:t>
            </a:r>
            <a:r>
              <a:rPr lang="en-US" altLang="zh-CN" sz="1100" b="0" i="0" dirty="0">
                <a:effectLst/>
                <a:latin typeface="Lora" pitchFamily="2" charset="0"/>
              </a:rPr>
              <a:t> — (e.g., moved left and </a:t>
            </a:r>
            <a:r>
              <a:rPr lang="en-US" altLang="zh-CN" sz="1100" dirty="0">
                <a:latin typeface="Lora" pitchFamily="2" charset="0"/>
              </a:rPr>
              <a:t>down in the maze)</a:t>
            </a:r>
          </a:p>
          <a:p>
            <a:pPr marL="171450" indent="-171450">
              <a:buFont typeface="Wingdings" panose="05000000000000000000" pitchFamily="2" charset="2"/>
              <a:buChar char="l"/>
            </a:pPr>
            <a:r>
              <a:rPr lang="en-US" altLang="zh-CN" sz="1100" dirty="0">
                <a:latin typeface="Lora" pitchFamily="2" charset="0"/>
              </a:rPr>
              <a:t>to a latent state representation h(t) — (e.g., distance to exit and x/y coordinates)</a:t>
            </a:r>
          </a:p>
          <a:p>
            <a:pPr marL="171450" indent="-171450">
              <a:buFont typeface="Wingdings" panose="05000000000000000000" pitchFamily="2" charset="2"/>
              <a:buChar char="l"/>
            </a:pPr>
            <a:r>
              <a:rPr lang="en-US" altLang="zh-CN" sz="1100" dirty="0">
                <a:latin typeface="Lora" pitchFamily="2" charset="0"/>
              </a:rPr>
              <a:t>and derive a predicted output sequence y(t) — (e.g., move left again to reach the exit sooner)</a:t>
            </a:r>
          </a:p>
          <a:p>
            <a:pPr marL="171450" indent="-171450" algn="l">
              <a:buFont typeface="Wingdings" panose="05000000000000000000" pitchFamily="2" charset="2"/>
              <a:buChar char="l"/>
            </a:pPr>
            <a:endParaRPr lang="en-US" altLang="zh-CN" sz="1100" dirty="0">
              <a:latin typeface="Lora" pitchFamily="2" charset="0"/>
            </a:endParaRPr>
          </a:p>
        </p:txBody>
      </p:sp>
      <p:pic>
        <p:nvPicPr>
          <p:cNvPr id="5" name="图片 4">
            <a:extLst>
              <a:ext uri="{FF2B5EF4-FFF2-40B4-BE49-F238E27FC236}">
                <a16:creationId xmlns:a16="http://schemas.microsoft.com/office/drawing/2014/main" id="{4B9D4E9F-D254-4EFD-82E0-6551AA746730}"/>
              </a:ext>
            </a:extLst>
          </p:cNvPr>
          <p:cNvPicPr>
            <a:picLocks noChangeAspect="1"/>
          </p:cNvPicPr>
          <p:nvPr/>
        </p:nvPicPr>
        <p:blipFill>
          <a:blip r:embed="rId4"/>
          <a:stretch>
            <a:fillRect/>
          </a:stretch>
        </p:blipFill>
        <p:spPr>
          <a:xfrm>
            <a:off x="6657995" y="3876757"/>
            <a:ext cx="4594797" cy="1753019"/>
          </a:xfrm>
          <a:prstGeom prst="rect">
            <a:avLst/>
          </a:prstGeom>
        </p:spPr>
      </p:pic>
      <p:sp>
        <p:nvSpPr>
          <p:cNvPr id="11" name="文本框 10">
            <a:extLst>
              <a:ext uri="{FF2B5EF4-FFF2-40B4-BE49-F238E27FC236}">
                <a16:creationId xmlns:a16="http://schemas.microsoft.com/office/drawing/2014/main" id="{C1A8F741-316D-4E58-97AC-7BF084B95910}"/>
              </a:ext>
            </a:extLst>
          </p:cNvPr>
          <p:cNvSpPr txBox="1"/>
          <p:nvPr/>
        </p:nvSpPr>
        <p:spPr>
          <a:xfrm>
            <a:off x="502215" y="4117317"/>
            <a:ext cx="6155780" cy="923330"/>
          </a:xfrm>
          <a:prstGeom prst="rect">
            <a:avLst/>
          </a:prstGeom>
          <a:noFill/>
        </p:spPr>
        <p:txBody>
          <a:bodyPr wrap="square">
            <a:spAutoFit/>
          </a:bodyPr>
          <a:lstStyle/>
          <a:p>
            <a:r>
              <a:rPr lang="en-US" altLang="zh-CN" b="0" i="0" dirty="0">
                <a:effectLst/>
                <a:latin typeface="Lora" pitchFamily="2" charset="0"/>
              </a:rPr>
              <a:t>SSMs assume that dynamic systems, such as an </a:t>
            </a:r>
            <a:r>
              <a:rPr lang="en-US" altLang="zh-CN" b="0" i="0" dirty="0">
                <a:solidFill>
                  <a:schemeClr val="bg2">
                    <a:lumMod val="40000"/>
                    <a:lumOff val="60000"/>
                  </a:schemeClr>
                </a:solidFill>
                <a:effectLst/>
                <a:latin typeface="Lora" pitchFamily="2" charset="0"/>
              </a:rPr>
              <a:t>object moving </a:t>
            </a:r>
            <a:r>
              <a:rPr lang="en-US" altLang="zh-CN" b="0" i="0" dirty="0">
                <a:effectLst/>
                <a:latin typeface="Lora" pitchFamily="2" charset="0"/>
              </a:rPr>
              <a:t>in 3D space, can be predicted from its state at time </a:t>
            </a:r>
            <a:r>
              <a:rPr lang="en-US" altLang="zh-CN" b="1" i="1" dirty="0">
                <a:effectLst/>
                <a:latin typeface="Lora" pitchFamily="2" charset="0"/>
              </a:rPr>
              <a:t>t</a:t>
            </a:r>
            <a:r>
              <a:rPr lang="en-US" altLang="zh-CN" b="0" i="0" dirty="0">
                <a:effectLst/>
                <a:latin typeface="Lora" pitchFamily="2" charset="0"/>
              </a:rPr>
              <a:t> through two equations.</a:t>
            </a:r>
            <a:endParaRPr lang="zh-CN" altLang="en-US" dirty="0"/>
          </a:p>
        </p:txBody>
      </p:sp>
      <p:pic>
        <p:nvPicPr>
          <p:cNvPr id="7" name="图片 6">
            <a:extLst>
              <a:ext uri="{FF2B5EF4-FFF2-40B4-BE49-F238E27FC236}">
                <a16:creationId xmlns:a16="http://schemas.microsoft.com/office/drawing/2014/main" id="{D5F1E3FA-AABF-4A34-8A9A-C8092B81721D}"/>
              </a:ext>
            </a:extLst>
          </p:cNvPr>
          <p:cNvPicPr>
            <a:picLocks noChangeAspect="1"/>
          </p:cNvPicPr>
          <p:nvPr/>
        </p:nvPicPr>
        <p:blipFill rotWithShape="1">
          <a:blip r:embed="rId5"/>
          <a:srcRect r="1383"/>
          <a:stretch/>
        </p:blipFill>
        <p:spPr>
          <a:xfrm>
            <a:off x="6825163" y="3876757"/>
            <a:ext cx="4324456" cy="1705171"/>
          </a:xfrm>
          <a:prstGeom prst="rect">
            <a:avLst/>
          </a:prstGeom>
        </p:spPr>
      </p:pic>
      <p:sp>
        <p:nvSpPr>
          <p:cNvPr id="12" name="文本框 11">
            <a:extLst>
              <a:ext uri="{FF2B5EF4-FFF2-40B4-BE49-F238E27FC236}">
                <a16:creationId xmlns:a16="http://schemas.microsoft.com/office/drawing/2014/main" id="{61D6BC59-A3F1-414C-BE96-F44143D8229A}"/>
              </a:ext>
            </a:extLst>
          </p:cNvPr>
          <p:cNvSpPr txBox="1"/>
          <p:nvPr/>
        </p:nvSpPr>
        <p:spPr>
          <a:xfrm>
            <a:off x="7474857" y="5625471"/>
            <a:ext cx="2601803" cy="646331"/>
          </a:xfrm>
          <a:prstGeom prst="rect">
            <a:avLst/>
          </a:prstGeom>
          <a:noFill/>
        </p:spPr>
        <p:txBody>
          <a:bodyPr wrap="none" rtlCol="0">
            <a:spAutoFit/>
          </a:bodyPr>
          <a:lstStyle/>
          <a:p>
            <a:r>
              <a:rPr lang="en-US" altLang="zh-CN" dirty="0"/>
              <a:t>D = 0 for positioning tasks</a:t>
            </a:r>
          </a:p>
          <a:p>
            <a:endParaRPr lang="zh-CN" altLang="en-US" dirty="0"/>
          </a:p>
        </p:txBody>
      </p:sp>
      <p:cxnSp>
        <p:nvCxnSpPr>
          <p:cNvPr id="15" name="直接箭头连接符 14">
            <a:extLst>
              <a:ext uri="{FF2B5EF4-FFF2-40B4-BE49-F238E27FC236}">
                <a16:creationId xmlns:a16="http://schemas.microsoft.com/office/drawing/2014/main" id="{75E510E6-F951-4739-9438-4CEB23B69B62}"/>
              </a:ext>
            </a:extLst>
          </p:cNvPr>
          <p:cNvCxnSpPr/>
          <p:nvPr/>
        </p:nvCxnSpPr>
        <p:spPr>
          <a:xfrm flipH="1">
            <a:off x="9079480" y="5123543"/>
            <a:ext cx="245949" cy="4583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文本框 15">
            <a:extLst>
              <a:ext uri="{FF2B5EF4-FFF2-40B4-BE49-F238E27FC236}">
                <a16:creationId xmlns:a16="http://schemas.microsoft.com/office/drawing/2014/main" id="{D28AE8D5-5AE0-4F42-97FC-0D90494780CB}"/>
              </a:ext>
            </a:extLst>
          </p:cNvPr>
          <p:cNvSpPr txBox="1"/>
          <p:nvPr/>
        </p:nvSpPr>
        <p:spPr>
          <a:xfrm>
            <a:off x="549909" y="1448435"/>
            <a:ext cx="10386605" cy="646331"/>
          </a:xfrm>
          <a:prstGeom prst="rect">
            <a:avLst/>
          </a:prstGeom>
          <a:noFill/>
        </p:spPr>
        <p:txBody>
          <a:bodyPr wrap="square" rtlCol="0">
            <a:spAutoFit/>
          </a:bodyPr>
          <a:lstStyle/>
          <a:p>
            <a:r>
              <a:rPr lang="en-US" altLang="zh-CN" b="0" i="0" dirty="0">
                <a:effectLst/>
                <a:latin typeface="Lora" pitchFamily="2" charset="0"/>
              </a:rPr>
              <a:t>SSMs are models used to </a:t>
            </a:r>
            <a:r>
              <a:rPr lang="en-US" altLang="zh-CN" b="0" i="0" dirty="0">
                <a:solidFill>
                  <a:schemeClr val="bg2">
                    <a:lumMod val="40000"/>
                    <a:lumOff val="60000"/>
                  </a:schemeClr>
                </a:solidFill>
                <a:effectLst/>
                <a:latin typeface="Lora" pitchFamily="2" charset="0"/>
              </a:rPr>
              <a:t>describe these state </a:t>
            </a:r>
            <a:r>
              <a:rPr lang="en-US" altLang="zh-CN" b="0" i="0" dirty="0">
                <a:effectLst/>
                <a:latin typeface="Lora" pitchFamily="2" charset="0"/>
              </a:rPr>
              <a:t>representations and </a:t>
            </a:r>
            <a:r>
              <a:rPr lang="en-US" altLang="zh-CN" b="0" i="0" dirty="0">
                <a:solidFill>
                  <a:schemeClr val="bg2">
                    <a:lumMod val="40000"/>
                    <a:lumOff val="60000"/>
                  </a:schemeClr>
                </a:solidFill>
                <a:effectLst/>
                <a:latin typeface="Lora" pitchFamily="2" charset="0"/>
              </a:rPr>
              <a:t>make predictions </a:t>
            </a:r>
            <a:r>
              <a:rPr lang="en-US" altLang="zh-CN" b="0" i="0" dirty="0">
                <a:effectLst/>
                <a:latin typeface="Lora" pitchFamily="2" charset="0"/>
              </a:rPr>
              <a:t>of what their next state could be depending on some input,</a:t>
            </a:r>
            <a:r>
              <a:rPr lang="zh-CN" altLang="en-US" b="0" i="0" dirty="0">
                <a:effectLst/>
                <a:latin typeface="Lora" pitchFamily="2" charset="0"/>
              </a:rPr>
              <a:t> </a:t>
            </a:r>
            <a:r>
              <a:rPr lang="en-US" altLang="zh-CN" b="0" i="0" dirty="0">
                <a:effectLst/>
                <a:latin typeface="Lora" pitchFamily="2" charset="0"/>
              </a:rPr>
              <a:t>which</a:t>
            </a:r>
            <a:r>
              <a:rPr lang="en-US" altLang="zh-CN" dirty="0">
                <a:latin typeface="Lora" pitchFamily="2" charset="0"/>
              </a:rPr>
              <a:t> is </a:t>
            </a:r>
            <a:r>
              <a:rPr lang="en-US" altLang="zh-CN" dirty="0">
                <a:solidFill>
                  <a:schemeClr val="bg2">
                    <a:lumMod val="40000"/>
                    <a:lumOff val="60000"/>
                  </a:schemeClr>
                </a:solidFill>
                <a:latin typeface="Lora" pitchFamily="2" charset="0"/>
              </a:rPr>
              <a:t>well suited for positioning tasks</a:t>
            </a:r>
            <a:r>
              <a:rPr lang="en-US" altLang="zh-CN" dirty="0">
                <a:latin typeface="Lora" pitchFamily="2" charset="0"/>
              </a:rPr>
              <a:t>.</a:t>
            </a:r>
          </a:p>
        </p:txBody>
      </p:sp>
    </p:spTree>
    <p:extLst>
      <p:ext uri="{BB962C8B-B14F-4D97-AF65-F5344CB8AC3E}">
        <p14:creationId xmlns:p14="http://schemas.microsoft.com/office/powerpoint/2010/main" val="3993938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 Why use Mamba</a:t>
            </a:r>
          </a:p>
        </p:txBody>
      </p:sp>
      <p:sp>
        <p:nvSpPr>
          <p:cNvPr id="8" name="文本框 7"/>
          <p:cNvSpPr txBox="1"/>
          <p:nvPr/>
        </p:nvSpPr>
        <p:spPr>
          <a:xfrm>
            <a:off x="510540" y="1049655"/>
            <a:ext cx="4072890" cy="398780"/>
          </a:xfrm>
          <a:prstGeom prst="rect">
            <a:avLst/>
          </a:prstGeom>
          <a:noFill/>
        </p:spPr>
        <p:txBody>
          <a:bodyPr wrap="square" rtlCol="0">
            <a:spAutoFit/>
          </a:bodyPr>
          <a:lstStyle/>
          <a:p>
            <a:r>
              <a:rPr lang="en-US" altLang="zh-CN" sz="2000" b="1" dirty="0"/>
              <a:t>State Space Model</a:t>
            </a:r>
          </a:p>
        </p:txBody>
      </p:sp>
      <p:sp>
        <p:nvSpPr>
          <p:cNvPr id="14" name="文本框 13"/>
          <p:cNvSpPr txBox="1"/>
          <p:nvPr/>
        </p:nvSpPr>
        <p:spPr>
          <a:xfrm>
            <a:off x="510540" y="6006748"/>
            <a:ext cx="10824845" cy="349601"/>
          </a:xfrm>
          <a:prstGeom prst="rect">
            <a:avLst/>
          </a:prstGeom>
          <a:noFill/>
        </p:spPr>
        <p:txBody>
          <a:bodyPr wrap="square" rtlCol="0">
            <a:noAutofit/>
          </a:bodyPr>
          <a:lstStyle/>
          <a:p>
            <a:r>
              <a:rPr lang="en-US" altLang="zh-CN" sz="1400" i="1" dirty="0">
                <a:solidFill>
                  <a:schemeClr val="bg1">
                    <a:lumMod val="50000"/>
                  </a:schemeClr>
                </a:solidFill>
              </a:rPr>
              <a:t>Grootendorst, M. (2024). A Visual Guide to Mamba and State Space Models.</a:t>
            </a:r>
          </a:p>
        </p:txBody>
      </p:sp>
      <p:pic>
        <p:nvPicPr>
          <p:cNvPr id="9" name="图片 8">
            <a:extLst>
              <a:ext uri="{FF2B5EF4-FFF2-40B4-BE49-F238E27FC236}">
                <a16:creationId xmlns:a16="http://schemas.microsoft.com/office/drawing/2014/main" id="{ED2966D1-213D-40B6-BCEB-24C5D0E8D16B}"/>
              </a:ext>
            </a:extLst>
          </p:cNvPr>
          <p:cNvPicPr>
            <a:picLocks noChangeAspect="1"/>
          </p:cNvPicPr>
          <p:nvPr/>
        </p:nvPicPr>
        <p:blipFill rotWithShape="1">
          <a:blip r:embed="rId3"/>
          <a:srcRect l="6331" r="714"/>
          <a:stretch/>
        </p:blipFill>
        <p:spPr>
          <a:xfrm>
            <a:off x="145767" y="2249958"/>
            <a:ext cx="4511275" cy="2726926"/>
          </a:xfrm>
          <a:prstGeom prst="rect">
            <a:avLst/>
          </a:prstGeom>
        </p:spPr>
      </p:pic>
      <p:sp>
        <p:nvSpPr>
          <p:cNvPr id="10" name="文本框 9">
            <a:extLst>
              <a:ext uri="{FF2B5EF4-FFF2-40B4-BE49-F238E27FC236}">
                <a16:creationId xmlns:a16="http://schemas.microsoft.com/office/drawing/2014/main" id="{C9F88F8E-199E-45AD-A828-4F32827962DA}"/>
              </a:ext>
            </a:extLst>
          </p:cNvPr>
          <p:cNvSpPr txBox="1"/>
          <p:nvPr/>
        </p:nvSpPr>
        <p:spPr>
          <a:xfrm>
            <a:off x="549909" y="1448435"/>
            <a:ext cx="10386605" cy="369332"/>
          </a:xfrm>
          <a:prstGeom prst="rect">
            <a:avLst/>
          </a:prstGeom>
          <a:noFill/>
        </p:spPr>
        <p:txBody>
          <a:bodyPr wrap="square" rtlCol="0">
            <a:spAutoFit/>
          </a:bodyPr>
          <a:lstStyle/>
          <a:p>
            <a:r>
              <a:rPr lang="en-US" altLang="zh-CN" b="0" i="0" dirty="0">
                <a:effectLst/>
                <a:latin typeface="Lora" pitchFamily="2" charset="0"/>
              </a:rPr>
              <a:t>SSM enables </a:t>
            </a:r>
            <a:r>
              <a:rPr lang="en-US" altLang="zh-CN" b="0" i="0" dirty="0">
                <a:solidFill>
                  <a:schemeClr val="bg2">
                    <a:lumMod val="40000"/>
                    <a:lumOff val="60000"/>
                  </a:schemeClr>
                </a:solidFill>
                <a:effectLst/>
                <a:latin typeface="Lora" pitchFamily="2" charset="0"/>
              </a:rPr>
              <a:t>parallel training </a:t>
            </a:r>
            <a:r>
              <a:rPr lang="en-US" altLang="zh-CN" b="0" i="0" dirty="0">
                <a:effectLst/>
                <a:latin typeface="Lora" pitchFamily="2" charset="0"/>
              </a:rPr>
              <a:t>and </a:t>
            </a:r>
            <a:r>
              <a:rPr lang="en-US" altLang="zh-CN" b="0" i="0" dirty="0">
                <a:solidFill>
                  <a:schemeClr val="bg2">
                    <a:lumMod val="40000"/>
                    <a:lumOff val="60000"/>
                  </a:schemeClr>
                </a:solidFill>
                <a:effectLst/>
                <a:latin typeface="Lora" pitchFamily="2" charset="0"/>
              </a:rPr>
              <a:t>recursive inference</a:t>
            </a:r>
            <a:r>
              <a:rPr lang="en-US" altLang="zh-CN" b="0" i="0" dirty="0">
                <a:effectLst/>
                <a:latin typeface="Lora" pitchFamily="2" charset="0"/>
              </a:rPr>
              <a:t>.</a:t>
            </a:r>
            <a:endParaRPr lang="en-US" altLang="zh-CN" dirty="0">
              <a:latin typeface="Lora" pitchFamily="2" charset="0"/>
            </a:endParaRPr>
          </a:p>
        </p:txBody>
      </p:sp>
      <p:pic>
        <p:nvPicPr>
          <p:cNvPr id="11" name="图片 10">
            <a:extLst>
              <a:ext uri="{FF2B5EF4-FFF2-40B4-BE49-F238E27FC236}">
                <a16:creationId xmlns:a16="http://schemas.microsoft.com/office/drawing/2014/main" id="{935AE71D-C6A0-4E90-BAB1-C81044CA6F00}"/>
              </a:ext>
            </a:extLst>
          </p:cNvPr>
          <p:cNvPicPr>
            <a:picLocks noChangeAspect="1"/>
          </p:cNvPicPr>
          <p:nvPr/>
        </p:nvPicPr>
        <p:blipFill>
          <a:blip r:embed="rId4"/>
          <a:stretch>
            <a:fillRect/>
          </a:stretch>
        </p:blipFill>
        <p:spPr>
          <a:xfrm>
            <a:off x="4657042" y="2195809"/>
            <a:ext cx="7242383" cy="2781075"/>
          </a:xfrm>
          <a:prstGeom prst="rect">
            <a:avLst/>
          </a:prstGeom>
        </p:spPr>
      </p:pic>
    </p:spTree>
    <p:extLst>
      <p:ext uri="{BB962C8B-B14F-4D97-AF65-F5344CB8AC3E}">
        <p14:creationId xmlns:p14="http://schemas.microsoft.com/office/powerpoint/2010/main" val="501035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 Why use Mamba</a:t>
            </a:r>
          </a:p>
        </p:txBody>
      </p:sp>
      <p:sp>
        <p:nvSpPr>
          <p:cNvPr id="8" name="文本框 7"/>
          <p:cNvSpPr txBox="1"/>
          <p:nvPr/>
        </p:nvSpPr>
        <p:spPr>
          <a:xfrm>
            <a:off x="510539" y="1049655"/>
            <a:ext cx="8825049" cy="400110"/>
          </a:xfrm>
          <a:prstGeom prst="rect">
            <a:avLst/>
          </a:prstGeom>
          <a:noFill/>
        </p:spPr>
        <p:txBody>
          <a:bodyPr wrap="square" rtlCol="0">
            <a:spAutoFit/>
          </a:bodyPr>
          <a:lstStyle/>
          <a:p>
            <a:r>
              <a:rPr lang="en-US" altLang="zh-CN" sz="2000" b="1" dirty="0"/>
              <a:t>Mamba is a State Space Model more hardware-efficient</a:t>
            </a:r>
          </a:p>
        </p:txBody>
      </p:sp>
      <p:sp>
        <p:nvSpPr>
          <p:cNvPr id="14" name="文本框 13"/>
          <p:cNvSpPr txBox="1"/>
          <p:nvPr/>
        </p:nvSpPr>
        <p:spPr>
          <a:xfrm>
            <a:off x="510540" y="6006748"/>
            <a:ext cx="10824845" cy="349601"/>
          </a:xfrm>
          <a:prstGeom prst="rect">
            <a:avLst/>
          </a:prstGeom>
          <a:noFill/>
        </p:spPr>
        <p:txBody>
          <a:bodyPr wrap="square" rtlCol="0">
            <a:noAutofit/>
          </a:bodyPr>
          <a:lstStyle/>
          <a:p>
            <a:r>
              <a:rPr lang="en-US" altLang="zh-CN" sz="1400" i="1" dirty="0">
                <a:solidFill>
                  <a:schemeClr val="bg1">
                    <a:lumMod val="50000"/>
                  </a:schemeClr>
                </a:solidFill>
              </a:rPr>
              <a:t>Grootendorst, M. (2024). A Visual Guide to Mamba and State Space Models.</a:t>
            </a:r>
          </a:p>
        </p:txBody>
      </p:sp>
      <p:pic>
        <p:nvPicPr>
          <p:cNvPr id="7" name="图片 6">
            <a:extLst>
              <a:ext uri="{FF2B5EF4-FFF2-40B4-BE49-F238E27FC236}">
                <a16:creationId xmlns:a16="http://schemas.microsoft.com/office/drawing/2014/main" id="{C55A8251-F8B1-4655-A1EE-61CB2B6AD6AD}"/>
              </a:ext>
            </a:extLst>
          </p:cNvPr>
          <p:cNvPicPr>
            <a:picLocks noChangeAspect="1"/>
          </p:cNvPicPr>
          <p:nvPr/>
        </p:nvPicPr>
        <p:blipFill>
          <a:blip r:embed="rId3"/>
          <a:stretch>
            <a:fillRect/>
          </a:stretch>
        </p:blipFill>
        <p:spPr>
          <a:xfrm>
            <a:off x="599109" y="2111891"/>
            <a:ext cx="3034745" cy="2070178"/>
          </a:xfrm>
          <a:prstGeom prst="rect">
            <a:avLst/>
          </a:prstGeom>
        </p:spPr>
      </p:pic>
      <p:pic>
        <p:nvPicPr>
          <p:cNvPr id="9" name="图片 8">
            <a:extLst>
              <a:ext uri="{FF2B5EF4-FFF2-40B4-BE49-F238E27FC236}">
                <a16:creationId xmlns:a16="http://schemas.microsoft.com/office/drawing/2014/main" id="{8A699D89-975A-45B2-BAD9-8A6342DB705E}"/>
              </a:ext>
            </a:extLst>
          </p:cNvPr>
          <p:cNvPicPr>
            <a:picLocks noChangeAspect="1"/>
          </p:cNvPicPr>
          <p:nvPr/>
        </p:nvPicPr>
        <p:blipFill>
          <a:blip r:embed="rId4"/>
          <a:stretch>
            <a:fillRect/>
          </a:stretch>
        </p:blipFill>
        <p:spPr>
          <a:xfrm>
            <a:off x="4123190" y="2072017"/>
            <a:ext cx="7279024" cy="2713841"/>
          </a:xfrm>
          <a:prstGeom prst="rect">
            <a:avLst/>
          </a:prstGeom>
        </p:spPr>
      </p:pic>
      <p:sp>
        <p:nvSpPr>
          <p:cNvPr id="3" name="文本框 2">
            <a:extLst>
              <a:ext uri="{FF2B5EF4-FFF2-40B4-BE49-F238E27FC236}">
                <a16:creationId xmlns:a16="http://schemas.microsoft.com/office/drawing/2014/main" id="{5D2FEC7B-5E6A-4397-A235-7717E7565E45}"/>
              </a:ext>
            </a:extLst>
          </p:cNvPr>
          <p:cNvSpPr txBox="1"/>
          <p:nvPr/>
        </p:nvSpPr>
        <p:spPr>
          <a:xfrm>
            <a:off x="1687346" y="4416526"/>
            <a:ext cx="593432" cy="369332"/>
          </a:xfrm>
          <a:prstGeom prst="rect">
            <a:avLst/>
          </a:prstGeom>
          <a:noFill/>
        </p:spPr>
        <p:txBody>
          <a:bodyPr wrap="none" rtlCol="0">
            <a:spAutoFit/>
          </a:bodyPr>
          <a:lstStyle/>
          <a:p>
            <a:r>
              <a:rPr lang="en-US" altLang="zh-CN" dirty="0"/>
              <a:t>SSM</a:t>
            </a:r>
          </a:p>
        </p:txBody>
      </p:sp>
      <p:sp>
        <p:nvSpPr>
          <p:cNvPr id="10" name="文本框 9">
            <a:extLst>
              <a:ext uri="{FF2B5EF4-FFF2-40B4-BE49-F238E27FC236}">
                <a16:creationId xmlns:a16="http://schemas.microsoft.com/office/drawing/2014/main" id="{01AA08E0-6601-45A4-AA15-C37787CFF941}"/>
              </a:ext>
            </a:extLst>
          </p:cNvPr>
          <p:cNvSpPr txBox="1"/>
          <p:nvPr/>
        </p:nvSpPr>
        <p:spPr>
          <a:xfrm>
            <a:off x="549909" y="1448435"/>
            <a:ext cx="9656633" cy="369332"/>
          </a:xfrm>
          <a:prstGeom prst="rect">
            <a:avLst/>
          </a:prstGeom>
          <a:noFill/>
        </p:spPr>
        <p:txBody>
          <a:bodyPr wrap="square" rtlCol="0">
            <a:spAutoFit/>
          </a:bodyPr>
          <a:lstStyle/>
          <a:p>
            <a:r>
              <a:rPr lang="en-US" altLang="zh-CN" dirty="0"/>
              <a:t>Using hidden states to </a:t>
            </a:r>
            <a:r>
              <a:rPr lang="en-US" altLang="zh-CN" dirty="0">
                <a:solidFill>
                  <a:schemeClr val="bg2">
                    <a:lumMod val="40000"/>
                    <a:lumOff val="60000"/>
                  </a:schemeClr>
                </a:solidFill>
              </a:rPr>
              <a:t>store historical information</a:t>
            </a:r>
            <a:r>
              <a:rPr lang="en-US" altLang="zh-CN" dirty="0">
                <a:solidFill>
                  <a:srgbClr val="00B0F0"/>
                </a:solidFill>
              </a:rPr>
              <a:t> </a:t>
            </a:r>
            <a:r>
              <a:rPr lang="en-US" altLang="zh-CN" dirty="0"/>
              <a:t>and process sequences with </a:t>
            </a:r>
            <a:r>
              <a:rPr lang="en-US" altLang="zh-CN" dirty="0">
                <a:solidFill>
                  <a:schemeClr val="bg2">
                    <a:lumMod val="40000"/>
                    <a:lumOff val="60000"/>
                  </a:schemeClr>
                </a:solidFill>
              </a:rPr>
              <a:t>recursive updates</a:t>
            </a:r>
            <a:r>
              <a:rPr lang="en-US" altLang="zh-CN" b="1" dirty="0">
                <a:solidFill>
                  <a:srgbClr val="FF0000"/>
                </a:solidFill>
              </a:rPr>
              <a:t>. </a:t>
            </a:r>
          </a:p>
        </p:txBody>
      </p:sp>
    </p:spTree>
    <p:extLst>
      <p:ext uri="{BB962C8B-B14F-4D97-AF65-F5344CB8AC3E}">
        <p14:creationId xmlns:p14="http://schemas.microsoft.com/office/powerpoint/2010/main" val="893492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 </a:t>
            </a:r>
            <a:r>
              <a:rPr lang="en-US" altLang="zh-CN" dirty="0"/>
              <a:t>Previous works</a:t>
            </a:r>
            <a:endParaRPr lang="en-US" dirty="0"/>
          </a:p>
        </p:txBody>
      </p:sp>
      <p:sp>
        <p:nvSpPr>
          <p:cNvPr id="8" name="文本框 7"/>
          <p:cNvSpPr txBox="1"/>
          <p:nvPr/>
        </p:nvSpPr>
        <p:spPr>
          <a:xfrm>
            <a:off x="510540" y="1049655"/>
            <a:ext cx="4602948" cy="400110"/>
          </a:xfrm>
          <a:prstGeom prst="rect">
            <a:avLst/>
          </a:prstGeom>
          <a:noFill/>
        </p:spPr>
        <p:txBody>
          <a:bodyPr wrap="square" rtlCol="0">
            <a:spAutoFit/>
          </a:bodyPr>
          <a:lstStyle/>
          <a:p>
            <a:r>
              <a:rPr lang="en-US" altLang="zh-CN" sz="2000" b="1" dirty="0"/>
              <a:t>FCNN: Fully Connected Neural Network</a:t>
            </a:r>
          </a:p>
        </p:txBody>
      </p:sp>
      <p:graphicFrame>
        <p:nvGraphicFramePr>
          <p:cNvPr id="3" name="表格 2">
            <a:extLst>
              <a:ext uri="{FF2B5EF4-FFF2-40B4-BE49-F238E27FC236}">
                <a16:creationId xmlns:a16="http://schemas.microsoft.com/office/drawing/2014/main" id="{04146A5D-6D54-4873-BE4E-D917D8E7708C}"/>
              </a:ext>
            </a:extLst>
          </p:cNvPr>
          <p:cNvGraphicFramePr>
            <a:graphicFrameLocks noGrp="1"/>
          </p:cNvGraphicFramePr>
          <p:nvPr>
            <p:extLst>
              <p:ext uri="{D42A27DB-BD31-4B8C-83A1-F6EECF244321}">
                <p14:modId xmlns:p14="http://schemas.microsoft.com/office/powerpoint/2010/main" val="3022244825"/>
              </p:ext>
            </p:extLst>
          </p:nvPr>
        </p:nvGraphicFramePr>
        <p:xfrm>
          <a:off x="761148" y="1568544"/>
          <a:ext cx="10513045" cy="4341852"/>
        </p:xfrm>
        <a:graphic>
          <a:graphicData uri="http://schemas.openxmlformats.org/drawingml/2006/table">
            <a:tbl>
              <a:tblPr/>
              <a:tblGrid>
                <a:gridCol w="1895935">
                  <a:extLst>
                    <a:ext uri="{9D8B030D-6E8A-4147-A177-3AD203B41FA5}">
                      <a16:colId xmlns:a16="http://schemas.microsoft.com/office/drawing/2014/main" val="2640638411"/>
                    </a:ext>
                  </a:extLst>
                </a:gridCol>
                <a:gridCol w="2077737">
                  <a:extLst>
                    <a:ext uri="{9D8B030D-6E8A-4147-A177-3AD203B41FA5}">
                      <a16:colId xmlns:a16="http://schemas.microsoft.com/office/drawing/2014/main" val="429129016"/>
                    </a:ext>
                  </a:extLst>
                </a:gridCol>
                <a:gridCol w="2334155">
                  <a:extLst>
                    <a:ext uri="{9D8B030D-6E8A-4147-A177-3AD203B41FA5}">
                      <a16:colId xmlns:a16="http://schemas.microsoft.com/office/drawing/2014/main" val="3844897378"/>
                    </a:ext>
                  </a:extLst>
                </a:gridCol>
                <a:gridCol w="1788956">
                  <a:extLst>
                    <a:ext uri="{9D8B030D-6E8A-4147-A177-3AD203B41FA5}">
                      <a16:colId xmlns:a16="http://schemas.microsoft.com/office/drawing/2014/main" val="265792783"/>
                    </a:ext>
                  </a:extLst>
                </a:gridCol>
                <a:gridCol w="2416262">
                  <a:extLst>
                    <a:ext uri="{9D8B030D-6E8A-4147-A177-3AD203B41FA5}">
                      <a16:colId xmlns:a16="http://schemas.microsoft.com/office/drawing/2014/main" val="2979631195"/>
                    </a:ext>
                  </a:extLst>
                </a:gridCol>
              </a:tblGrid>
              <a:tr h="421892">
                <a:tc>
                  <a:txBody>
                    <a:bodyPr/>
                    <a:lstStyle/>
                    <a:p>
                      <a:pPr algn="ctr"/>
                      <a:r>
                        <a:rPr lang="en-US" sz="1300" dirty="0"/>
                        <a:t>Model</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Typical Usage for Sequences</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Parameter Scaling w.r.t. sequence length </a:t>
                      </a:r>
                      <a:r>
                        <a:rPr lang="en-US" sz="1300" b="1" dirty="0"/>
                        <a:t>T</a:t>
                      </a:r>
                      <a:endParaRPr lang="en-US"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Compute Scaling w.r.t. </a:t>
                      </a:r>
                      <a:r>
                        <a:rPr lang="en-US" sz="1300" b="1" dirty="0"/>
                        <a:t>T</a:t>
                      </a:r>
                      <a:r>
                        <a:rPr lang="en-US" sz="1300" dirty="0"/>
                        <a:t> (Forward)</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Key Implication for LUVIRA-like data (T≈4000)</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83917280"/>
                  </a:ext>
                </a:extLst>
              </a:tr>
              <a:tr h="1191797">
                <a:tc>
                  <a:txBody>
                    <a:bodyPr/>
                    <a:lstStyle/>
                    <a:p>
                      <a:pPr algn="ctr"/>
                      <a:r>
                        <a:rPr lang="en-US" sz="1300" b="1" dirty="0"/>
                        <a:t>FCNN </a:t>
                      </a:r>
                    </a:p>
                    <a:p>
                      <a:pPr algn="ctr"/>
                      <a:r>
                        <a:rPr lang="en-US" sz="1300" b="1" dirty="0"/>
                        <a:t>(Flatten whole sequence)</a:t>
                      </a:r>
                      <a:endParaRPr lang="en-US"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Concatenate all frames → one huge vector</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b="1" dirty="0"/>
                        <a:t>O(T · d · h)</a:t>
                      </a:r>
                      <a:r>
                        <a:rPr lang="en-US" sz="1300" dirty="0"/>
                        <a:t> </a:t>
                      </a:r>
                      <a:r>
                        <a:rPr lang="en-US" sz="1300" i="1" dirty="0"/>
                        <a:t>(grows linearly with T)</a:t>
                      </a:r>
                      <a:endParaRPr lang="en-US"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b="1" dirty="0"/>
                        <a:t>O(T · d · h)</a:t>
                      </a:r>
                      <a:endParaRPr lang="en-US"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Becomes </a:t>
                      </a:r>
                      <a:r>
                        <a:rPr lang="en-US" sz="1300" b="1" dirty="0">
                          <a:solidFill>
                            <a:srgbClr val="00B0F0"/>
                          </a:solidFill>
                        </a:rPr>
                        <a:t>parameter-heavy / memory-hungry</a:t>
                      </a:r>
                      <a:r>
                        <a:rPr lang="en-US" sz="1300" dirty="0"/>
                        <a:t>; first layer explodes (often hundreds of millions params). Not scalable.</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18764972"/>
                  </a:ext>
                </a:extLst>
              </a:tr>
              <a:tr h="1517030">
                <a:tc>
                  <a:txBody>
                    <a:bodyPr/>
                    <a:lstStyle/>
                    <a:p>
                      <a:pPr algn="ctr"/>
                      <a:r>
                        <a:rPr lang="en-US" sz="1300" b="1" dirty="0"/>
                        <a:t>FCNN </a:t>
                      </a:r>
                    </a:p>
                    <a:p>
                      <a:pPr algn="ctr"/>
                      <a:r>
                        <a:rPr lang="en-US" sz="1300" b="1" dirty="0"/>
                        <a:t>(Per-frame + pooling)</a:t>
                      </a:r>
                      <a:endParaRPr lang="en-US"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FCNN on each frame independently + mean/max pooling</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BR" sz="1300" b="1" dirty="0"/>
                        <a:t>O(d·h + (L−1)·h²)</a:t>
                      </a:r>
                      <a:r>
                        <a:rPr lang="pt-BR" sz="1300" dirty="0"/>
                        <a:t> </a:t>
                      </a:r>
                      <a:r>
                        <a:rPr lang="pt-BR" sz="1300" i="1" dirty="0"/>
                        <a:t>(independent of T)</a:t>
                      </a:r>
                      <a:endParaRPr lang="pt-BR"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BR" sz="1300" b="1" dirty="0"/>
                        <a:t>O(T · (d·h + (L−1)·h²))</a:t>
                      </a:r>
                      <a:endParaRPr lang="pt-BR"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Scales in compute, but </a:t>
                      </a:r>
                      <a:r>
                        <a:rPr lang="en-US" sz="1300" b="1" dirty="0">
                          <a:solidFill>
                            <a:srgbClr val="00B0F0"/>
                          </a:solidFill>
                        </a:rPr>
                        <a:t>does not model long-range temporal dependencies</a:t>
                      </a:r>
                      <a:r>
                        <a:rPr lang="en-US" sz="1300" dirty="0">
                          <a:solidFill>
                            <a:srgbClr val="00B0F0"/>
                          </a:solidFill>
                        </a:rPr>
                        <a:t> </a:t>
                      </a:r>
                      <a:r>
                        <a:rPr lang="en-US" sz="1300" dirty="0"/>
                        <a:t>(treats frames independently). Performance ceiling.</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21686097"/>
                  </a:ext>
                </a:extLst>
              </a:tr>
              <a:tr h="1171635">
                <a:tc>
                  <a:txBody>
                    <a:bodyPr/>
                    <a:lstStyle/>
                    <a:p>
                      <a:pPr algn="ctr"/>
                      <a:r>
                        <a:rPr lang="en-US" sz="1300" b="1" dirty="0"/>
                        <a:t>SSM (Mamba-like)</a:t>
                      </a:r>
                      <a:endParaRPr lang="en-US"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Encode each frame → sequence model over time</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b="1" dirty="0"/>
                        <a:t>O(L·d²)</a:t>
                      </a:r>
                      <a:r>
                        <a:rPr lang="en-US" sz="1300" dirty="0"/>
                        <a:t> </a:t>
                      </a:r>
                      <a:r>
                        <a:rPr lang="en-US" sz="1300" i="1" dirty="0"/>
                        <a:t>(independent of T)</a:t>
                      </a:r>
                      <a:endParaRPr lang="en-US"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de-DE" sz="1300" b="1" dirty="0"/>
                        <a:t>O(L · T · d²)</a:t>
                      </a:r>
                      <a:r>
                        <a:rPr lang="de-DE" sz="1300" dirty="0"/>
                        <a:t> </a:t>
                      </a:r>
                      <a:r>
                        <a:rPr lang="de-DE" sz="1300" i="1" dirty="0"/>
                        <a:t>(linear in T)</a:t>
                      </a:r>
                      <a:endParaRPr lang="de-DE" sz="1300" dirty="0"/>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dirty="0"/>
                        <a:t>Designed for long sequences: </a:t>
                      </a:r>
                      <a:r>
                        <a:rPr lang="en-US" sz="1300" b="1" dirty="0">
                          <a:solidFill>
                            <a:srgbClr val="00B0F0"/>
                          </a:solidFill>
                        </a:rPr>
                        <a:t>long-range dependency modeling with linear-time compute</a:t>
                      </a:r>
                      <a:r>
                        <a:rPr lang="en-US" sz="1300" dirty="0"/>
                        <a:t>, stable parameter count. Best fit.</a:t>
                      </a:r>
                    </a:p>
                  </a:txBody>
                  <a:tcPr marL="65150" marR="65150" marT="32575" marB="32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139418"/>
                  </a:ext>
                </a:extLst>
              </a:tr>
            </a:tbl>
          </a:graphicData>
        </a:graphic>
      </p:graphicFrame>
      <p:sp>
        <p:nvSpPr>
          <p:cNvPr id="10" name="Rectangle 2">
            <a:extLst>
              <a:ext uri="{FF2B5EF4-FFF2-40B4-BE49-F238E27FC236}">
                <a16:creationId xmlns:a16="http://schemas.microsoft.com/office/drawing/2014/main" id="{AD419585-AE73-4729-ADBD-6FB7648CF745}"/>
              </a:ext>
            </a:extLst>
          </p:cNvPr>
          <p:cNvSpPr>
            <a:spLocks noChangeArrowheads="1"/>
          </p:cNvSpPr>
          <p:nvPr/>
        </p:nvSpPr>
        <p:spPr bwMode="auto">
          <a:xfrm>
            <a:off x="132819" y="6084512"/>
            <a:ext cx="273825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900" b="1" i="0" u="none" strike="noStrike" cap="none" normalizeH="0" baseline="0" dirty="0">
                <a:ln>
                  <a:noFill/>
                </a:ln>
                <a:solidFill>
                  <a:schemeClr val="tx1"/>
                </a:solidFill>
                <a:effectLst/>
                <a:latin typeface="Arial" panose="020B0604020202020204" pitchFamily="34" charset="0"/>
              </a:rPr>
              <a:t>T</a:t>
            </a:r>
            <a:r>
              <a:rPr kumimoji="0" lang="zh-CN" altLang="zh-CN" sz="900" b="0" i="0" u="none" strike="noStrike" cap="none" normalizeH="0" baseline="0" dirty="0">
                <a:ln>
                  <a:noFill/>
                </a:ln>
                <a:solidFill>
                  <a:schemeClr val="tx1"/>
                </a:solidFill>
                <a:effectLst/>
                <a:latin typeface="Arial" panose="020B0604020202020204" pitchFamily="34" charset="0"/>
              </a:rPr>
              <a:t>: sequence length (e.g., 4000 frames at 100 Hz)</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900" b="1" i="0" u="none" strike="noStrike" cap="none" normalizeH="0" baseline="0" dirty="0">
                <a:ln>
                  <a:noFill/>
                </a:ln>
                <a:solidFill>
                  <a:schemeClr val="tx1"/>
                </a:solidFill>
                <a:effectLst/>
                <a:latin typeface="Arial" panose="020B0604020202020204" pitchFamily="34" charset="0"/>
              </a:rPr>
              <a:t>d</a:t>
            </a:r>
            <a:r>
              <a:rPr kumimoji="0" lang="zh-CN" altLang="zh-CN" sz="900" b="0" i="0" u="none" strike="noStrike" cap="none" normalizeH="0" baseline="0" dirty="0">
                <a:ln>
                  <a:noFill/>
                </a:ln>
                <a:solidFill>
                  <a:schemeClr val="tx1"/>
                </a:solidFill>
                <a:effectLst/>
                <a:latin typeface="Arial" panose="020B0604020202020204" pitchFamily="34" charset="0"/>
              </a:rPr>
              <a:t>: per-frame embedding dimension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900" b="1" i="0" u="none" strike="noStrike" cap="none" normalizeH="0" baseline="0" dirty="0">
                <a:ln>
                  <a:noFill/>
                </a:ln>
                <a:solidFill>
                  <a:schemeClr val="tx1"/>
                </a:solidFill>
                <a:effectLst/>
                <a:latin typeface="Arial" panose="020B0604020202020204" pitchFamily="34" charset="0"/>
              </a:rPr>
              <a:t>h</a:t>
            </a:r>
            <a:r>
              <a:rPr kumimoji="0" lang="zh-CN" altLang="zh-CN" sz="900" b="0" i="0" u="none" strike="noStrike" cap="none" normalizeH="0" baseline="0" dirty="0">
                <a:ln>
                  <a:noFill/>
                </a:ln>
                <a:solidFill>
                  <a:schemeClr val="tx1"/>
                </a:solidFill>
                <a:effectLst/>
                <a:latin typeface="Arial" panose="020B0604020202020204" pitchFamily="34" charset="0"/>
              </a:rPr>
              <a:t>: FCNN hidden width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900" b="1" i="0" u="none" strike="noStrike" cap="none" normalizeH="0" baseline="0" dirty="0">
                <a:ln>
                  <a:noFill/>
                </a:ln>
                <a:solidFill>
                  <a:schemeClr val="tx1"/>
                </a:solidFill>
                <a:effectLst/>
                <a:latin typeface="Arial" panose="020B0604020202020204" pitchFamily="34" charset="0"/>
              </a:rPr>
              <a:t>L</a:t>
            </a:r>
            <a:r>
              <a:rPr kumimoji="0" lang="zh-CN" altLang="zh-CN" sz="900" b="0" i="0" u="none" strike="noStrike" cap="none" normalizeH="0" baseline="0" dirty="0">
                <a:ln>
                  <a:noFill/>
                </a:ln>
                <a:solidFill>
                  <a:schemeClr val="tx1"/>
                </a:solidFill>
                <a:effectLst/>
                <a:latin typeface="Arial" panose="020B0604020202020204" pitchFamily="34" charset="0"/>
              </a:rPr>
              <a:t>: number of layers</a:t>
            </a:r>
          </a:p>
        </p:txBody>
      </p:sp>
    </p:spTree>
    <p:extLst>
      <p:ext uri="{BB962C8B-B14F-4D97-AF65-F5344CB8AC3E}">
        <p14:creationId xmlns:p14="http://schemas.microsoft.com/office/powerpoint/2010/main" val="37873933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094473b828724a65fb090fa1836cb64d31dad0ac"/>
  <p:tag name="KSO_WM_NEWLAYOUT_ID" val="slide_a81418525f254632"/>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3_1"/>
  <p:tag name="KSO_WM_UNIT_TYPE" val="l_h_f"/>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094473b828724a65fb090fa1836cb64d31dad0ac"/>
  <p:tag name="KSO_WM_NEWLAYOUT_ID" val="slide_a81418525f254632"/>
</p:tagLst>
</file>

<file path=ppt/tags/tag12.xml><?xml version="1.0" encoding="utf-8"?>
<p:tagLst xmlns:a="http://schemas.openxmlformats.org/drawingml/2006/main" xmlns:r="http://schemas.openxmlformats.org/officeDocument/2006/relationships" xmlns:p="http://schemas.openxmlformats.org/presentationml/2006/main">
  <p:tag name="KSO_WM_SLIDE_CONTENT_ORIENTATION" val=""/>
  <p:tag name="KSO_WM_SLIDE_HAS_MASK" val="0"/>
  <p:tag name="KSO_WM_SLIDE_ITEM_CNT" val="3"/>
  <p:tag name="KSO_WM_SLIDE_TYPE" val="text"/>
  <p:tag name="KSO_WM_TEMPLATE_SUBCATEGORY" val="29"/>
  <p:tag name="KSO_WM_BEAUTIFY_FLAG" val="#wm#"/>
  <p:tag name="KSO_WM_TEMPLATE_SLIDE_ID" val="slide_a81418525f254632"/>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094473b828724a65fb090fa1836cb64d31dad0ac"/>
  <p:tag name="KSO_WM_NEWLAYOUT_ID" val="slide_a81418525f254632"/>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f"/>
</p:tagLst>
</file>

<file path=ppt/tags/tag15.xml><?xml version="1.0" encoding="utf-8"?>
<p:tagLst xmlns:a="http://schemas.openxmlformats.org/drawingml/2006/main" xmlns:r="http://schemas.openxmlformats.org/officeDocument/2006/relationships" xmlns:p="http://schemas.openxmlformats.org/presentationml/2006/main">
  <p:tag name="TABLE_ENDDRAG_ORIGIN_RECT" val="464*246"/>
  <p:tag name="TABLE_ENDDRAG_RECT" val="25*214*464*246"/>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430.05,&quot;left&quot;:37.1,&quot;top&quot;:78.2,&quot;width&quot;:322.55}"/>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430.05,&quot;left&quot;:37.1,&quot;top&quot;:78.2,&quot;width&quot;:322.55}"/>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430.05,&quot;left&quot;:37.1,&quot;top&quot;:78.2,&quot;width&quot;:322.55}"/>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430.05,&quot;left&quot;:37.1,&quot;top&quot;:78.2,&quot;width&quot;:322.55}"/>
</p:tagLst>
</file>

<file path=ppt/tags/tag2.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1_3"/>
  <p:tag name="KSO_WM_UNIT_SUBTYPE" val="d"/>
  <p:tag name="KSO_WM_UNIT_TYPE" val="l_h_i"/>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f"/>
</p:tagLst>
</file>

<file path=ppt/tags/tag5.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2_1"/>
  <p:tag name="KSO_WM_UNIT_TYPE" val="l_h_i"/>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2_3"/>
  <p:tag name="KSO_WM_UNIT_SUBTYPE" val="d"/>
  <p:tag name="KSO_WM_UNIT_TYPE" val="l_h_i"/>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f"/>
</p:tagLst>
</file>

<file path=ppt/tags/tag8.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3_1"/>
  <p:tag name="KSO_WM_UNIT_TYPE" val="l_h_i"/>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3_3"/>
  <p:tag name="KSO_WM_UNIT_SUBTYPE" val="d"/>
  <p:tag name="KSO_WM_UNIT_TYPE" val="l_h_i"/>
</p:tagLst>
</file>

<file path=ppt/theme/theme1.xml><?xml version="1.0" encoding="utf-8"?>
<a:theme xmlns:a="http://schemas.openxmlformats.org/drawingml/2006/main" name="LU_PPT-mall_ENG_16-9">
  <a:themeElements>
    <a:clrScheme name="Anpassad 3">
      <a:dk1>
        <a:srgbClr val="9C6114"/>
      </a:dk1>
      <a:lt1>
        <a:sysClr val="window" lastClr="FFFFFF"/>
      </a:lt1>
      <a:dk2>
        <a:srgbClr val="000000"/>
      </a:dk2>
      <a:lt2>
        <a:srgbClr val="000080"/>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181002_Internal report</Template>
  <TotalTime>1520</TotalTime>
  <Words>4292</Words>
  <Application>Microsoft Office PowerPoint</Application>
  <PresentationFormat>自定义</PresentationFormat>
  <Paragraphs>557</Paragraphs>
  <Slides>44</Slides>
  <Notes>22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44</vt:i4>
      </vt:variant>
    </vt:vector>
  </HeadingPairs>
  <TitlesOfParts>
    <vt:vector size="55" baseType="lpstr">
      <vt:lpstr>Helvetica Light</vt:lpstr>
      <vt:lpstr>Instrument Sans Semi Bold</vt:lpstr>
      <vt:lpstr>Lucida Grande</vt:lpstr>
      <vt:lpstr>Arial</vt:lpstr>
      <vt:lpstr>Calibri</vt:lpstr>
      <vt:lpstr>Cambria Math</vt:lpstr>
      <vt:lpstr>Instrument Sans Medium</vt:lpstr>
      <vt:lpstr>Lora</vt:lpstr>
      <vt:lpstr>Times New Roman</vt:lpstr>
      <vt:lpstr>Wingdings</vt:lpstr>
      <vt:lpstr>LU_PPT-mall_ENG_16-9</vt:lpstr>
      <vt:lpstr>Mamba-Inspired Models for Radio Localization</vt:lpstr>
      <vt:lpstr>PowerPoint 演示文稿</vt:lpstr>
      <vt:lpstr>Background &amp; Task: Wireless Localization</vt:lpstr>
      <vt:lpstr>Background – Previous works</vt:lpstr>
      <vt:lpstr>Background - Why use Mamba</vt:lpstr>
      <vt:lpstr>Background - Why use Mamba</vt:lpstr>
      <vt:lpstr>Background - Why use Mamba</vt:lpstr>
      <vt:lpstr>Background - Why use Mamba</vt:lpstr>
      <vt:lpstr>Background – Previous works</vt:lpstr>
      <vt:lpstr>Background – Previous works</vt:lpstr>
      <vt:lpstr>Background – Previous works</vt:lpstr>
      <vt:lpstr>Data Processing Pipeline(CSI → CIR features)</vt:lpstr>
      <vt:lpstr>Initial Hypothesis : Channel Mamba Architecture</vt:lpstr>
      <vt:lpstr>Initial Hypothesis : Channel Mamba Architecture</vt:lpstr>
      <vt:lpstr>Initial Hypothesis : Channel Mamba Architecture</vt:lpstr>
      <vt:lpstr>Strategic Shift: Adopting Standard Mamba v1</vt:lpstr>
      <vt:lpstr>Strategic Shift: Adopting Standard Mamba v1</vt:lpstr>
      <vt:lpstr>Strategic Shift: Adopting Standard Mamba v1</vt:lpstr>
      <vt:lpstr>Strategic Shift: Adopting Standard Mamba v1</vt:lpstr>
      <vt:lpstr>Final Architecture: MambaSlim Pipeline</vt:lpstr>
      <vt:lpstr>Strategic Shift: Adopting Standard Mamba v1</vt:lpstr>
      <vt:lpstr>Experimental Configuration &amp; Training Setup</vt:lpstr>
      <vt:lpstr>SSM Accelerator Design for MIMO Indoor Localiztion</vt:lpstr>
      <vt:lpstr>Contents</vt:lpstr>
      <vt:lpstr>Background - Why use Mamba</vt:lpstr>
      <vt:lpstr>Background - Why SSM Acceleration is Vital</vt:lpstr>
      <vt:lpstr>Mamba SSM Design - Architecture</vt:lpstr>
      <vt:lpstr>Mamba SSM Design - MAC array design</vt:lpstr>
      <vt:lpstr>Mamba SSM Design - MAC array design</vt:lpstr>
      <vt:lpstr>Trade Off 1: MAC Architecture Selection </vt:lpstr>
      <vt:lpstr>Memory Access Pattern for MVM</vt:lpstr>
      <vt:lpstr>Memory Access Pattern for MVM</vt:lpstr>
      <vt:lpstr>Memory Access Pattern for MVM</vt:lpstr>
      <vt:lpstr>Interleaving Memory Bank Design</vt:lpstr>
      <vt:lpstr>Interleaving Memory Bank Design</vt:lpstr>
      <vt:lpstr>Interleaving Memory Bank Design</vt:lpstr>
      <vt:lpstr>Interleaving Memory Bank Design</vt:lpstr>
      <vt:lpstr>Trade Off 2 - Single port vs. Dual Port</vt:lpstr>
      <vt:lpstr>Nonlinear layer - Sigmoid</vt:lpstr>
      <vt:lpstr>Nonlinear layer - Sigmoid</vt:lpstr>
      <vt:lpstr>SSM Control: AXI-Stream + FIFO</vt:lpstr>
      <vt:lpstr>Trade Off 3: Reconfigurable vs. Fine-grained pipeline</vt:lpstr>
      <vt:lpstr>Simulation</vt:lpstr>
      <vt:lpstr>Synthesis - 400MHz</vt:lpstr>
    </vt:vector>
  </TitlesOfParts>
  <Company>Lunds universitet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 Report</dc:title>
  <dc:creator>Baktash Behmanesh</dc:creator>
  <cp:lastModifiedBy>张晨曦</cp:lastModifiedBy>
  <cp:revision>883</cp:revision>
  <dcterms:created xsi:type="dcterms:W3CDTF">2018-10-01T08:48:00Z</dcterms:created>
  <dcterms:modified xsi:type="dcterms:W3CDTF">2026-02-05T20:50:39Z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B6F92FCDC9584775B69D219F0CFDFDBC_13</vt:lpwstr>
  </property>
  <property fmtid="{D5CDD505-2E9C-101B-9397-08002B2CF9AE}" pid="3" name="KSOProductBuildVer">
    <vt:lpwstr>2052-12.1.0.24657</vt:lpwstr>
  </property>
</Properties>
</file>